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charts/chart2.xml" ContentType="application/vnd.openxmlformats-officedocument.drawingml.chart+xml"/>
  <Override PartName="/ppt/notesSlides/notesSlide16.xml" ContentType="application/vnd.openxmlformats-officedocument.presentationml.notesSlide+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9"/>
  </p:notesMasterIdLst>
  <p:handoutMasterIdLst>
    <p:handoutMasterId r:id="rId30"/>
  </p:handoutMasterIdLst>
  <p:sldIdLst>
    <p:sldId id="256" r:id="rId2"/>
    <p:sldId id="486" r:id="rId3"/>
    <p:sldId id="487" r:id="rId4"/>
    <p:sldId id="488" r:id="rId5"/>
    <p:sldId id="472" r:id="rId6"/>
    <p:sldId id="473" r:id="rId7"/>
    <p:sldId id="474" r:id="rId8"/>
    <p:sldId id="469" r:id="rId9"/>
    <p:sldId id="497" r:id="rId10"/>
    <p:sldId id="498" r:id="rId11"/>
    <p:sldId id="499" r:id="rId12"/>
    <p:sldId id="492" r:id="rId13"/>
    <p:sldId id="502" r:id="rId14"/>
    <p:sldId id="493" r:id="rId15"/>
    <p:sldId id="500" r:id="rId16"/>
    <p:sldId id="494" r:id="rId17"/>
    <p:sldId id="495" r:id="rId18"/>
    <p:sldId id="501" r:id="rId19"/>
    <p:sldId id="496" r:id="rId20"/>
    <p:sldId id="470" r:id="rId21"/>
    <p:sldId id="471" r:id="rId22"/>
    <p:sldId id="480" r:id="rId23"/>
    <p:sldId id="481" r:id="rId24"/>
    <p:sldId id="482" r:id="rId25"/>
    <p:sldId id="483" r:id="rId26"/>
    <p:sldId id="484" r:id="rId27"/>
    <p:sldId id="485"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autoAdjust="0"/>
    <p:restoredTop sz="67221" autoAdjust="0"/>
  </p:normalViewPr>
  <p:slideViewPr>
    <p:cSldViewPr snapToGrid="0" snapToObjects="1">
      <p:cViewPr varScale="1">
        <p:scale>
          <a:sx n="40" d="100"/>
          <a:sy n="40" d="100"/>
        </p:scale>
        <p:origin x="-2920" y="-112"/>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amyhurst:Documents:Motor_impairments:dissertation:talk:word-internet-combined-accuracies%20(version%201).xlsb"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julenka\Documents\Grad%20School\Probabilistic%20Input\tremor-usage-data\coded.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julenka\Documents\Grad%20School\Probabilistic%20Input\tremor-usage-data\code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hart>
    <c:title>
      <c:tx>
        <c:rich>
          <a:bodyPr/>
          <a:lstStyle/>
          <a:p>
            <a:pPr>
              <a:defRPr sz="2400">
                <a:latin typeface="Helvetica"/>
                <a:cs typeface="Helvetica"/>
              </a:defRPr>
            </a:pPr>
            <a:r>
              <a:rPr lang="en-US" sz="2400" dirty="0">
                <a:latin typeface="Helvetica"/>
                <a:cs typeface="Helvetica"/>
              </a:rPr>
              <a:t>Predictive Model Accuracy by Window Size </a:t>
            </a:r>
          </a:p>
        </c:rich>
      </c:tx>
      <c:layout/>
      <c:overlay val="0"/>
    </c:title>
    <c:autoTitleDeleted val="0"/>
    <c:plotArea>
      <c:layout>
        <c:manualLayout>
          <c:layoutTarget val="inner"/>
          <c:xMode val="edge"/>
          <c:yMode val="edge"/>
          <c:x val="0.0622471335819864"/>
          <c:y val="0.137748344370861"/>
          <c:w val="0.916972648155823"/>
          <c:h val="0.755378057047505"/>
        </c:manualLayout>
      </c:layout>
      <c:scatterChart>
        <c:scatterStyle val="lineMarker"/>
        <c:varyColors val="0"/>
        <c:ser>
          <c:idx val="0"/>
          <c:order val="0"/>
          <c:tx>
            <c:strRef>
              <c:f>Sheet1!$B$1</c:f>
              <c:strCache>
                <c:ptCount val="1"/>
                <c:pt idx="0">
                  <c:v>Office</c:v>
                </c:pt>
              </c:strCache>
            </c:strRef>
          </c:tx>
          <c:spPr>
            <a:ln w="53975" cap="rnd" cmpd="sng" algn="ctr">
              <a:solidFill>
                <a:sysClr val="window" lastClr="FFFFFF">
                  <a:lumMod val="75000"/>
                </a:sysClr>
              </a:solidFill>
              <a:prstDash val="solid"/>
              <a:round/>
              <a:headEnd type="none" w="med" len="med"/>
              <a:tailEnd type="none" w="med" len="med"/>
            </a:ln>
          </c:spPr>
          <c:marker>
            <c:spPr>
              <a:solidFill>
                <a:schemeClr val="bg1">
                  <a:lumMod val="75000"/>
                </a:schemeClr>
              </a:solidFill>
              <a:ln w="60325" cap="rnd" cmpd="sng" algn="ctr">
                <a:solidFill>
                  <a:sysClr val="window" lastClr="FFFFFF">
                    <a:lumMod val="75000"/>
                  </a:sysClr>
                </a:solidFill>
                <a:prstDash val="solid"/>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Sheet1!$B$2:$B$9</c:f>
              <c:numCache>
                <c:formatCode>0.00</c:formatCode>
                <c:ptCount val="8"/>
                <c:pt idx="0">
                  <c:v>0.9011</c:v>
                </c:pt>
                <c:pt idx="1">
                  <c:v>0.952</c:v>
                </c:pt>
                <c:pt idx="2">
                  <c:v>0.9607</c:v>
                </c:pt>
                <c:pt idx="3">
                  <c:v>0.981</c:v>
                </c:pt>
                <c:pt idx="4">
                  <c:v>0.9934</c:v>
                </c:pt>
                <c:pt idx="5">
                  <c:v>1.0</c:v>
                </c:pt>
                <c:pt idx="6">
                  <c:v>1.0</c:v>
                </c:pt>
                <c:pt idx="7">
                  <c:v>1.0</c:v>
                </c:pt>
              </c:numCache>
            </c:numRef>
          </c:yVal>
          <c:smooth val="0"/>
        </c:ser>
        <c:ser>
          <c:idx val="1"/>
          <c:order val="1"/>
          <c:tx>
            <c:strRef>
              <c:f>Sheet1!$C$1</c:f>
              <c:strCache>
                <c:ptCount val="1"/>
                <c:pt idx="0">
                  <c:v>Internet</c:v>
                </c:pt>
              </c:strCache>
            </c:strRef>
          </c:tx>
          <c:spPr>
            <a:ln w="63500" cap="rnd" cmpd="sng" algn="ctr">
              <a:solidFill>
                <a:sysClr val="windowText" lastClr="000000"/>
              </a:solidFill>
              <a:prstDash val="solid"/>
              <a:round/>
              <a:headEnd type="none" w="med" len="med"/>
              <a:tailEnd type="none" w="med" len="med"/>
            </a:ln>
          </c:spPr>
          <c:marker>
            <c:spPr>
              <a:solidFill>
                <a:schemeClr val="tx1"/>
              </a:solidFill>
              <a:ln w="63500" cap="rnd" cmpd="sng" algn="ctr">
                <a:solidFill>
                  <a:sysClr val="windowText" lastClr="000000"/>
                </a:solidFill>
                <a:prstDash val="solid"/>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Sheet1!$C$2:$C$9</c:f>
              <c:numCache>
                <c:formatCode>0.00</c:formatCode>
                <c:ptCount val="8"/>
                <c:pt idx="0">
                  <c:v>0.9204</c:v>
                </c:pt>
                <c:pt idx="1">
                  <c:v>0.947</c:v>
                </c:pt>
                <c:pt idx="2">
                  <c:v>0.9432</c:v>
                </c:pt>
                <c:pt idx="3">
                  <c:v>0.9507</c:v>
                </c:pt>
                <c:pt idx="4">
                  <c:v>0.9592</c:v>
                </c:pt>
                <c:pt idx="5">
                  <c:v>0.9666</c:v>
                </c:pt>
                <c:pt idx="6">
                  <c:v>0.9758</c:v>
                </c:pt>
                <c:pt idx="7">
                  <c:v>0.986</c:v>
                </c:pt>
              </c:numCache>
            </c:numRef>
          </c:yVal>
          <c:smooth val="0"/>
        </c:ser>
        <c:ser>
          <c:idx val="2"/>
          <c:order val="2"/>
          <c:tx>
            <c:strRef>
              <c:f>Sheet1!$D$1</c:f>
              <c:strCache>
                <c:ptCount val="1"/>
                <c:pt idx="0">
                  <c:v>Internet + Office</c:v>
                </c:pt>
              </c:strCache>
            </c:strRef>
          </c:tx>
          <c:spPr>
            <a:ln w="76200" cap="rnd" cmpd="sng" algn="ctr">
              <a:solidFill>
                <a:srgbClr val="4BACC6"/>
              </a:solidFill>
              <a:prstDash val="sysDot"/>
              <a:round/>
              <a:headEnd type="none" w="med" len="med"/>
              <a:tailEnd type="none" w="med" len="med"/>
            </a:ln>
          </c:spPr>
          <c:marker>
            <c:symbol val="circle"/>
            <c:size val="12"/>
            <c:spPr>
              <a:solidFill>
                <a:schemeClr val="accent5"/>
              </a:solidFill>
              <a:ln w="76200" cap="rnd" cmpd="sng" algn="ctr">
                <a:solidFill>
                  <a:srgbClr val="4BACC6"/>
                </a:solidFill>
                <a:prstDash val="sysDash"/>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Sheet1!$D$2:$D$9</c:f>
              <c:numCache>
                <c:formatCode>0.00</c:formatCode>
                <c:ptCount val="8"/>
                <c:pt idx="0">
                  <c:v>0.9194</c:v>
                </c:pt>
                <c:pt idx="1">
                  <c:v>0.9471</c:v>
                </c:pt>
                <c:pt idx="2">
                  <c:v>0.943</c:v>
                </c:pt>
                <c:pt idx="3">
                  <c:v>0.9514</c:v>
                </c:pt>
                <c:pt idx="4">
                  <c:v>0.9589</c:v>
                </c:pt>
                <c:pt idx="5">
                  <c:v>0.9672</c:v>
                </c:pt>
                <c:pt idx="6">
                  <c:v>0.9775</c:v>
                </c:pt>
                <c:pt idx="7">
                  <c:v>0.988</c:v>
                </c:pt>
              </c:numCache>
            </c:numRef>
          </c:yVal>
          <c:smooth val="0"/>
        </c:ser>
        <c:dLbls>
          <c:showLegendKey val="0"/>
          <c:showVal val="0"/>
          <c:showCatName val="0"/>
          <c:showSerName val="0"/>
          <c:showPercent val="0"/>
          <c:showBubbleSize val="0"/>
        </c:dLbls>
        <c:axId val="2115941368"/>
        <c:axId val="1810196296"/>
      </c:scatterChart>
      <c:valAx>
        <c:axId val="2115941368"/>
        <c:scaling>
          <c:orientation val="minMax"/>
          <c:max val="330.0"/>
          <c:min val="0.0"/>
        </c:scaling>
        <c:delete val="0"/>
        <c:axPos val="b"/>
        <c:numFmt formatCode="General" sourceLinked="1"/>
        <c:majorTickMark val="out"/>
        <c:minorTickMark val="none"/>
        <c:tickLblPos val="nextTo"/>
        <c:txPr>
          <a:bodyPr/>
          <a:lstStyle/>
          <a:p>
            <a:pPr>
              <a:defRPr sz="1800">
                <a:latin typeface="Helvetica"/>
                <a:cs typeface="Helvetica"/>
              </a:defRPr>
            </a:pPr>
            <a:endParaRPr lang="en-US"/>
          </a:p>
        </c:txPr>
        <c:crossAx val="1810196296"/>
        <c:crosses val="autoZero"/>
        <c:crossBetween val="midCat"/>
        <c:minorUnit val="25.0"/>
      </c:valAx>
      <c:valAx>
        <c:axId val="1810196296"/>
        <c:scaling>
          <c:orientation val="minMax"/>
          <c:max val="1.0"/>
          <c:min val="0.88"/>
        </c:scaling>
        <c:delete val="0"/>
        <c:axPos val="l"/>
        <c:majorGridlines/>
        <c:numFmt formatCode="0%" sourceLinked="0"/>
        <c:majorTickMark val="out"/>
        <c:minorTickMark val="none"/>
        <c:tickLblPos val="nextTo"/>
        <c:txPr>
          <a:bodyPr/>
          <a:lstStyle/>
          <a:p>
            <a:pPr>
              <a:defRPr sz="1800">
                <a:latin typeface="Helvetica"/>
                <a:cs typeface="Helvetica"/>
              </a:defRPr>
            </a:pPr>
            <a:endParaRPr lang="en-US"/>
          </a:p>
        </c:txPr>
        <c:crossAx val="2115941368"/>
        <c:crosses val="autoZero"/>
        <c:crossBetween val="midCat"/>
      </c:valAx>
    </c:plotArea>
    <c:legend>
      <c:legendPos val="r"/>
      <c:layout>
        <c:manualLayout>
          <c:xMode val="edge"/>
          <c:yMode val="edge"/>
          <c:x val="0.704492035478324"/>
          <c:y val="0.599697791632087"/>
          <c:w val="0.284292583039189"/>
          <c:h val="0.250732951440196"/>
        </c:manualLayout>
      </c:layout>
      <c:overlay val="0"/>
      <c:txPr>
        <a:bodyPr/>
        <a:lstStyle/>
        <a:p>
          <a:pPr>
            <a:defRPr sz="1500">
              <a:latin typeface="Helvetica"/>
              <a:cs typeface="Helvetica"/>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479317310778"/>
          <c:y val="0.121318383651755"/>
          <c:w val="0.703733052476735"/>
          <c:h val="0.644241370586081"/>
        </c:manualLayout>
      </c:layout>
      <c:barChart>
        <c:barDir val="col"/>
        <c:grouping val="clustered"/>
        <c:varyColors val="0"/>
        <c:ser>
          <c:idx val="0"/>
          <c:order val="0"/>
          <c:tx>
            <c:v>regular</c:v>
          </c:tx>
          <c:spPr>
            <a:solidFill>
              <a:srgbClr val="4C4C4C"/>
            </a:solidFill>
            <a:ln>
              <a:solidFill>
                <a:schemeClr val="tx1">
                  <a:lumMod val="50000"/>
                  <a:lumOff val="50000"/>
                </a:schemeClr>
              </a:solidFill>
            </a:ln>
            <a:effectLst>
              <a:outerShdw blurRad="50800" dist="38100" dir="2700000" algn="tl" rotWithShape="0">
                <a:srgbClr val="000000">
                  <a:alpha val="43000"/>
                </a:srgbClr>
              </a:outerShdw>
            </a:effectLst>
          </c:spPr>
          <c:invertIfNegative val="0"/>
          <c:errBars>
            <c:errBarType val="both"/>
            <c:errValType val="cust"/>
            <c:noEndCap val="0"/>
            <c:plus>
              <c:numRef>
                <c:f>totals!$F$10</c:f>
                <c:numCache>
                  <c:formatCode>General</c:formatCode>
                  <c:ptCount val="1"/>
                  <c:pt idx="0">
                    <c:v>0.0640936392002598</c:v>
                  </c:pt>
                </c:numCache>
              </c:numRef>
            </c:plus>
            <c:minus>
              <c:numRef>
                <c:f>totals!$F$10</c:f>
                <c:numCache>
                  <c:formatCode>General</c:formatCode>
                  <c:ptCount val="1"/>
                  <c:pt idx="0">
                    <c:v>0.0640936392002598</c:v>
                  </c:pt>
                </c:numCache>
              </c:numRef>
            </c:minus>
          </c:errBars>
          <c:val>
            <c:numRef>
              <c:f>(totals!$F$2,totals!$F$4,totals!$F$6,totals!$F$8)</c:f>
              <c:numCache>
                <c:formatCode>General</c:formatCode>
                <c:ptCount val="4"/>
                <c:pt idx="0">
                  <c:v>0.107142857142857</c:v>
                </c:pt>
                <c:pt idx="1">
                  <c:v>0.210526315789475</c:v>
                </c:pt>
                <c:pt idx="2">
                  <c:v>0.0707547169811327</c:v>
                </c:pt>
                <c:pt idx="3">
                  <c:v>0.17857142857143</c:v>
                </c:pt>
              </c:numCache>
            </c:numRef>
          </c:val>
        </c:ser>
        <c:ser>
          <c:idx val="1"/>
          <c:order val="1"/>
          <c:tx>
            <c:v>probabilistic</c:v>
          </c:tx>
          <c:spPr>
            <a:solidFill>
              <a:schemeClr val="accent6">
                <a:lumMod val="60000"/>
                <a:lumOff val="40000"/>
              </a:schemeClr>
            </a:solidFill>
            <a:ln w="19050" cmpd="sng">
              <a:solidFill>
                <a:schemeClr val="accent6">
                  <a:lumMod val="75000"/>
                  <a:alpha val="73000"/>
                </a:schemeClr>
              </a:solidFill>
              <a:prstDash val="dash"/>
            </a:ln>
            <a:effectLst>
              <a:outerShdw blurRad="50800" dist="38100" dir="2700000" algn="tl" rotWithShape="0">
                <a:srgbClr val="000000">
                  <a:alpha val="43000"/>
                </a:srgbClr>
              </a:outerShdw>
            </a:effectLst>
          </c:spPr>
          <c:invertIfNegative val="0"/>
          <c:dPt>
            <c:idx val="0"/>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dPt>
            <c:idx val="2"/>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errBars>
            <c:errBarType val="both"/>
            <c:errValType val="cust"/>
            <c:noEndCap val="0"/>
            <c:plus>
              <c:numRef>
                <c:f>totals!$F$11</c:f>
                <c:numCache>
                  <c:formatCode>General</c:formatCode>
                  <c:ptCount val="1"/>
                  <c:pt idx="0">
                    <c:v>0.00844057054846047</c:v>
                  </c:pt>
                </c:numCache>
              </c:numRef>
            </c:plus>
            <c:minus>
              <c:numRef>
                <c:f>totals!$F$11</c:f>
                <c:numCache>
                  <c:formatCode>General</c:formatCode>
                  <c:ptCount val="1"/>
                  <c:pt idx="0">
                    <c:v>0.00844057054846047</c:v>
                  </c:pt>
                </c:numCache>
              </c:numRef>
            </c:minus>
          </c:errBars>
          <c:val>
            <c:numRef>
              <c:f>(totals!$F$3,totals!$F$5,totals!$F$7,totals!$F$9)</c:f>
              <c:numCache>
                <c:formatCode>General</c:formatCode>
                <c:ptCount val="4"/>
                <c:pt idx="0">
                  <c:v>0.0178571428571429</c:v>
                </c:pt>
                <c:pt idx="1">
                  <c:v>0.0</c:v>
                </c:pt>
                <c:pt idx="2">
                  <c:v>0.00471698113207553</c:v>
                </c:pt>
                <c:pt idx="3">
                  <c:v>0.0</c:v>
                </c:pt>
              </c:numCache>
            </c:numRef>
          </c:val>
        </c:ser>
        <c:dLbls>
          <c:showLegendKey val="0"/>
          <c:showVal val="0"/>
          <c:showCatName val="0"/>
          <c:showSerName val="0"/>
          <c:showPercent val="0"/>
          <c:showBubbleSize val="0"/>
        </c:dLbls>
        <c:gapWidth val="150"/>
        <c:axId val="1831732936"/>
        <c:axId val="1831736056"/>
      </c:barChart>
      <c:catAx>
        <c:axId val="1831732936"/>
        <c:scaling>
          <c:orientation val="minMax"/>
        </c:scaling>
        <c:delete val="0"/>
        <c:axPos val="b"/>
        <c:majorTickMark val="out"/>
        <c:minorTickMark val="none"/>
        <c:tickLblPos val="nextTo"/>
        <c:crossAx val="1831736056"/>
        <c:crosses val="autoZero"/>
        <c:auto val="1"/>
        <c:lblAlgn val="ctr"/>
        <c:lblOffset val="100"/>
        <c:noMultiLvlLbl val="0"/>
      </c:catAx>
      <c:valAx>
        <c:axId val="1831736056"/>
        <c:scaling>
          <c:orientation val="minMax"/>
          <c:min val="0.0"/>
        </c:scaling>
        <c:delete val="0"/>
        <c:axPos val="l"/>
        <c:majorGridlines/>
        <c:title>
          <c:tx>
            <c:rich>
              <a:bodyPr rot="-5400000" vert="horz"/>
              <a:lstStyle/>
              <a:p>
                <a:pPr>
                  <a:defRPr sz="1600"/>
                </a:pPr>
                <a:r>
                  <a:rPr lang="en-US" sz="1600"/>
                  <a:t>Percent Missed</a:t>
                </a:r>
              </a:p>
            </c:rich>
          </c:tx>
          <c:layout/>
          <c:overlay val="0"/>
        </c:title>
        <c:numFmt formatCode="0%" sourceLinked="0"/>
        <c:majorTickMark val="out"/>
        <c:minorTickMark val="none"/>
        <c:tickLblPos val="nextTo"/>
        <c:crossAx val="1831732936"/>
        <c:crosses val="autoZero"/>
        <c:crossBetween val="between"/>
      </c:valAx>
    </c:plotArea>
    <c:legend>
      <c:legendPos val="b"/>
      <c:layout>
        <c:manualLayout>
          <c:xMode val="edge"/>
          <c:yMode val="edge"/>
          <c:x val="0.322304282083019"/>
          <c:y val="0.00519006645420512"/>
          <c:w val="0.671936406038438"/>
          <c:h val="0.110139888025776"/>
        </c:manualLayout>
      </c:layout>
      <c:overlay val="0"/>
      <c:spPr>
        <a:noFill/>
      </c:spPr>
      <c:txPr>
        <a:bodyPr/>
        <a:lstStyle/>
        <a:p>
          <a:pPr>
            <a:defRPr sz="1600"/>
          </a:pPr>
          <a:endParaRPr lang="en-US"/>
        </a:p>
      </c:txPr>
    </c:legend>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479317310778"/>
          <c:y val="0.121318383651755"/>
          <c:w val="0.703733052476735"/>
          <c:h val="0.644241370586081"/>
        </c:manualLayout>
      </c:layout>
      <c:barChart>
        <c:barDir val="col"/>
        <c:grouping val="clustered"/>
        <c:varyColors val="0"/>
        <c:ser>
          <c:idx val="0"/>
          <c:order val="0"/>
          <c:tx>
            <c:v>regular</c:v>
          </c:tx>
          <c:spPr>
            <a:solidFill>
              <a:srgbClr val="4C4C4C"/>
            </a:solidFill>
            <a:ln>
              <a:solidFill>
                <a:schemeClr val="tx1">
                  <a:lumMod val="50000"/>
                  <a:lumOff val="50000"/>
                </a:schemeClr>
              </a:solidFill>
            </a:ln>
            <a:effectLst>
              <a:outerShdw blurRad="50800" dist="38100" dir="2700000" algn="tl" rotWithShape="0">
                <a:srgbClr val="000000">
                  <a:alpha val="43000"/>
                </a:srgbClr>
              </a:outerShdw>
            </a:effectLst>
          </c:spPr>
          <c:invertIfNegative val="0"/>
          <c:errBars>
            <c:errBarType val="both"/>
            <c:errValType val="cust"/>
            <c:noEndCap val="0"/>
            <c:plus>
              <c:numRef>
                <c:f>totals!$F$10</c:f>
                <c:numCache>
                  <c:formatCode>General</c:formatCode>
                  <c:ptCount val="1"/>
                  <c:pt idx="0">
                    <c:v>0.0640936392002598</c:v>
                  </c:pt>
                </c:numCache>
              </c:numRef>
            </c:plus>
            <c:minus>
              <c:numRef>
                <c:f>totals!$F$10</c:f>
                <c:numCache>
                  <c:formatCode>General</c:formatCode>
                  <c:ptCount val="1"/>
                  <c:pt idx="0">
                    <c:v>0.0640936392002598</c:v>
                  </c:pt>
                </c:numCache>
              </c:numRef>
            </c:minus>
          </c:errBars>
          <c:val>
            <c:numRef>
              <c:f>(totals!$F$2,totals!$F$4,totals!$F$6,totals!$F$8)</c:f>
              <c:numCache>
                <c:formatCode>General</c:formatCode>
                <c:ptCount val="4"/>
                <c:pt idx="0">
                  <c:v>0.107142857142857</c:v>
                </c:pt>
                <c:pt idx="1">
                  <c:v>0.210526315789475</c:v>
                </c:pt>
                <c:pt idx="2">
                  <c:v>0.0707547169811327</c:v>
                </c:pt>
                <c:pt idx="3">
                  <c:v>0.17857142857143</c:v>
                </c:pt>
              </c:numCache>
            </c:numRef>
          </c:val>
        </c:ser>
        <c:ser>
          <c:idx val="1"/>
          <c:order val="1"/>
          <c:tx>
            <c:v>probabilistic</c:v>
          </c:tx>
          <c:spPr>
            <a:solidFill>
              <a:schemeClr val="accent6">
                <a:lumMod val="60000"/>
                <a:lumOff val="40000"/>
              </a:schemeClr>
            </a:solidFill>
            <a:ln w="19050" cmpd="sng">
              <a:solidFill>
                <a:schemeClr val="accent6">
                  <a:lumMod val="75000"/>
                  <a:alpha val="73000"/>
                </a:schemeClr>
              </a:solidFill>
              <a:prstDash val="dash"/>
            </a:ln>
            <a:effectLst>
              <a:outerShdw blurRad="50800" dist="38100" dir="2700000" algn="tl" rotWithShape="0">
                <a:srgbClr val="000000">
                  <a:alpha val="43000"/>
                </a:srgbClr>
              </a:outerShdw>
            </a:effectLst>
          </c:spPr>
          <c:invertIfNegative val="0"/>
          <c:dPt>
            <c:idx val="0"/>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dPt>
            <c:idx val="2"/>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errBars>
            <c:errBarType val="both"/>
            <c:errValType val="cust"/>
            <c:noEndCap val="0"/>
            <c:plus>
              <c:numRef>
                <c:f>totals!$F$11</c:f>
                <c:numCache>
                  <c:formatCode>General</c:formatCode>
                  <c:ptCount val="1"/>
                  <c:pt idx="0">
                    <c:v>0.00844057054846047</c:v>
                  </c:pt>
                </c:numCache>
              </c:numRef>
            </c:plus>
            <c:minus>
              <c:numRef>
                <c:f>totals!$F$11</c:f>
                <c:numCache>
                  <c:formatCode>General</c:formatCode>
                  <c:ptCount val="1"/>
                  <c:pt idx="0">
                    <c:v>0.00844057054846047</c:v>
                  </c:pt>
                </c:numCache>
              </c:numRef>
            </c:minus>
          </c:errBars>
          <c:val>
            <c:numRef>
              <c:f>(totals!$F$3,totals!$F$5,totals!$F$7,totals!$F$9)</c:f>
              <c:numCache>
                <c:formatCode>General</c:formatCode>
                <c:ptCount val="4"/>
                <c:pt idx="0">
                  <c:v>0.0178571428571429</c:v>
                </c:pt>
                <c:pt idx="1">
                  <c:v>0.0</c:v>
                </c:pt>
                <c:pt idx="2">
                  <c:v>0.00471698113207553</c:v>
                </c:pt>
                <c:pt idx="3">
                  <c:v>0.0</c:v>
                </c:pt>
              </c:numCache>
            </c:numRef>
          </c:val>
        </c:ser>
        <c:dLbls>
          <c:showLegendKey val="0"/>
          <c:showVal val="0"/>
          <c:showCatName val="0"/>
          <c:showSerName val="0"/>
          <c:showPercent val="0"/>
          <c:showBubbleSize val="0"/>
        </c:dLbls>
        <c:gapWidth val="150"/>
        <c:axId val="1834608808"/>
        <c:axId val="1834611928"/>
      </c:barChart>
      <c:catAx>
        <c:axId val="1834608808"/>
        <c:scaling>
          <c:orientation val="minMax"/>
        </c:scaling>
        <c:delete val="0"/>
        <c:axPos val="b"/>
        <c:majorTickMark val="out"/>
        <c:minorTickMark val="none"/>
        <c:tickLblPos val="nextTo"/>
        <c:crossAx val="1834611928"/>
        <c:crosses val="autoZero"/>
        <c:auto val="1"/>
        <c:lblAlgn val="ctr"/>
        <c:lblOffset val="100"/>
        <c:noMultiLvlLbl val="0"/>
      </c:catAx>
      <c:valAx>
        <c:axId val="1834611928"/>
        <c:scaling>
          <c:orientation val="minMax"/>
          <c:min val="0.0"/>
        </c:scaling>
        <c:delete val="0"/>
        <c:axPos val="l"/>
        <c:majorGridlines/>
        <c:title>
          <c:tx>
            <c:rich>
              <a:bodyPr rot="-5400000" vert="horz"/>
              <a:lstStyle/>
              <a:p>
                <a:pPr>
                  <a:defRPr sz="1600"/>
                </a:pPr>
                <a:r>
                  <a:rPr lang="en-US" sz="1600"/>
                  <a:t>Percent Missed</a:t>
                </a:r>
              </a:p>
            </c:rich>
          </c:tx>
          <c:layout/>
          <c:overlay val="0"/>
        </c:title>
        <c:numFmt formatCode="0%" sourceLinked="0"/>
        <c:majorTickMark val="out"/>
        <c:minorTickMark val="none"/>
        <c:tickLblPos val="nextTo"/>
        <c:crossAx val="1834608808"/>
        <c:crosses val="autoZero"/>
        <c:crossBetween val="between"/>
      </c:valAx>
    </c:plotArea>
    <c:legend>
      <c:legendPos val="b"/>
      <c:layout>
        <c:manualLayout>
          <c:xMode val="edge"/>
          <c:yMode val="edge"/>
          <c:x val="0.322304282083019"/>
          <c:y val="0.00519006645420512"/>
          <c:w val="0.671936406038438"/>
          <c:h val="0.110139888025776"/>
        </c:manualLayout>
      </c:layout>
      <c:overlay val="0"/>
      <c:spPr>
        <a:noFill/>
      </c:spPr>
      <c:txPr>
        <a:bodyPr/>
        <a:lstStyle/>
        <a:p>
          <a:pPr>
            <a:defRPr sz="1600"/>
          </a:pPr>
          <a:endParaRPr lang="en-US"/>
        </a:p>
      </c:txPr>
    </c:legend>
    <c:plotVisOnly val="1"/>
    <c:dispBlanksAs val="gap"/>
    <c:showDLblsOverMax val="0"/>
  </c:chart>
  <c:spPr>
    <a:ln>
      <a:noFill/>
    </a:ln>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6/24/14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6/24/14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(PAUSE TO MAKE SURE VIDEOS PLAY) Here we see Annie </a:t>
            </a:r>
            <a:r>
              <a:rPr lang="en-US" baseline="0" dirty="0" smtClean="0"/>
              <a:t>attempting to activate a desktop icon.  The video on the right shows her attempts to activate this desktop icon, and is unedited and lasts 1 minute, 40 seconds.  The video on the left cycles through 3 clips that illustrate her two main pointing problems: slipping off a target (which she did 5 times) and difficulty smoothly moving the cursor making sporadic movements.   </a:t>
            </a:r>
          </a:p>
          <a:p>
            <a:endParaRPr lang="en-US" baseline="0" dirty="0" smtClean="0"/>
          </a:p>
          <a:p>
            <a:r>
              <a:rPr lang="en-US" baseline="0" dirty="0" smtClean="0"/>
              <a:t>IF video doesn’t play go back to previous slide</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scripts to address each of these?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smtClean="0"/>
              <a:t>Application</a:t>
            </a:r>
            <a:r>
              <a:rPr lang="en-US" baseline="0" dirty="0" smtClean="0"/>
              <a:t> popularity differed a lot from group to group</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19</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used our </a:t>
            </a:r>
            <a:r>
              <a:rPr lang="en-US" baseline="0" dirty="0" smtClean="0"/>
              <a:t>real world data from our laptop deployment to assess real world use. </a:t>
            </a:r>
          </a:p>
          <a:p>
            <a:endParaRPr lang="en-US" dirty="0" smtClean="0"/>
          </a:p>
          <a:p>
            <a:r>
              <a:rPr lang="en-US" dirty="0" smtClean="0"/>
              <a:t>We used Internet</a:t>
            </a:r>
            <a:r>
              <a:rPr lang="en-US" baseline="0" dirty="0" smtClean="0"/>
              <a:t> and Microsoft office data </a:t>
            </a:r>
            <a:r>
              <a:rPr lang="en-US" dirty="0" smtClean="0"/>
              <a:t>to build predictive models that distinguished</a:t>
            </a:r>
            <a:r>
              <a:rPr lang="en-US" baseline="0" dirty="0" smtClean="0"/>
              <a:t> between two performance groups: able bodied participants, and motor impaired and older adults. We distinguish between these groups using a two level model where the first level is a two way classifier between these two groups, and makes a prediction based on one motion sample. The second level uses a windowed average to make predictions over a series of samples. </a:t>
            </a:r>
          </a:p>
          <a:p>
            <a:endParaRPr lang="en-US" baseline="0" dirty="0" smtClean="0"/>
          </a:p>
          <a:p>
            <a:r>
              <a:rPr lang="en-US" baseline="0" dirty="0" smtClean="0"/>
              <a:t>These predictive models were built using only Internet and Microsoft Office data (because CRUMBS was unable to retrieve the size and location of many of the targets in games).  Using this data we generated over 70 features (using both click and pause segmentation techniques)… </a:t>
            </a:r>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first level of our classifier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predicted </a:t>
            </a:r>
            <a:r>
              <a:rPr lang="en-US" sz="1200" kern="1200" baseline="0" dirty="0" smtClean="0">
                <a:solidFill>
                  <a:schemeClr val="tx1"/>
                </a:solidFill>
                <a:latin typeface="+mn-lt"/>
                <a:ea typeface="+mn-ea"/>
                <a:cs typeface="+mn-cs"/>
              </a:rPr>
              <a:t>which group performed a given movement sample.  The second level of our classifier </a:t>
            </a:r>
            <a:r>
              <a:rPr lang="en-US" sz="1200" kern="1200" dirty="0" smtClean="0">
                <a:solidFill>
                  <a:schemeClr val="tx1"/>
                </a:solidFill>
                <a:latin typeface="+mn-lt"/>
                <a:ea typeface="+mn-ea"/>
                <a:cs typeface="+mn-cs"/>
              </a:rPr>
              <a:t>aggregated successive predictions</a:t>
            </a:r>
            <a:r>
              <a:rPr lang="en-US" sz="1200" kern="1200" baseline="0" dirty="0" smtClean="0">
                <a:solidFill>
                  <a:schemeClr val="tx1"/>
                </a:solidFill>
                <a:latin typeface="+mn-lt"/>
                <a:ea typeface="+mn-ea"/>
                <a:cs typeface="+mn-cs"/>
              </a:rPr>
              <a:t> over</a:t>
            </a:r>
            <a:r>
              <a:rPr lang="en-US" sz="1200" kern="1200" dirty="0" smtClean="0">
                <a:solidFill>
                  <a:schemeClr val="tx1"/>
                </a:solidFill>
                <a:latin typeface="+mn-lt"/>
                <a:ea typeface="+mn-ea"/>
                <a:cs typeface="+mn-cs"/>
              </a:rPr>
              <a:t> several</a:t>
            </a:r>
            <a:r>
              <a:rPr lang="en-US" sz="1200" kern="1200" baseline="0" dirty="0" smtClean="0">
                <a:solidFill>
                  <a:schemeClr val="tx1"/>
                </a:solidFill>
                <a:latin typeface="+mn-lt"/>
                <a:ea typeface="+mn-ea"/>
                <a:cs typeface="+mn-cs"/>
              </a:rPr>
              <a:t> movements.  This is known as a “sliding window”</a:t>
            </a:r>
            <a:r>
              <a:rPr lang="en-US" sz="1200" kern="1200" dirty="0" smtClean="0">
                <a:solidFill>
                  <a:schemeClr val="tx1"/>
                </a:solidFill>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Are you convinced? We’ll talk later about issues with this – from the machine learning to the fact that we had such</a:t>
            </a:r>
            <a:r>
              <a:rPr lang="en-US" sz="1200" kern="1200" baseline="0" dirty="0" smtClean="0">
                <a:solidFill>
                  <a:schemeClr val="tx1"/>
                </a:solidFill>
                <a:latin typeface="+mn-lt"/>
                <a:ea typeface="+mn-ea"/>
                <a:cs typeface="+mn-cs"/>
              </a:rPr>
              <a:t> a simplistic cut to the lack of a real world deployment</a:t>
            </a: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Specifically, we aggregated predictions from a variety of window sizes (1, 5,10, 20, 40, 80,160, 320 samples) and used a voting model to classify predictions of able-bodied vs. OA or MI use.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Using this sliding window increased</a:t>
            </a:r>
            <a:r>
              <a:rPr lang="en-US" baseline="0" dirty="0" smtClean="0"/>
              <a:t> accuracy by 5% with a window size of 5.</a:t>
            </a:r>
            <a:r>
              <a:rPr lang="en-US" sz="1200" kern="1200" dirty="0" smtClean="0">
                <a:solidFill>
                  <a:schemeClr val="tx1"/>
                </a:solidFill>
                <a:latin typeface="+mn-lt"/>
                <a:ea typeface="+mn-ea"/>
                <a:cs typeface="+mn-cs"/>
              </a:rPr>
              <a:t>  As we increased</a:t>
            </a:r>
            <a:r>
              <a:rPr lang="en-US" sz="1200" kern="1200" baseline="0" dirty="0" smtClean="0">
                <a:solidFill>
                  <a:schemeClr val="tx1"/>
                </a:solidFill>
                <a:latin typeface="+mn-lt"/>
                <a:ea typeface="+mn-ea"/>
                <a:cs typeface="+mn-cs"/>
              </a:rPr>
              <a:t> the window size</a:t>
            </a:r>
            <a:r>
              <a:rPr lang="en-US" sz="1200" kern="1200" dirty="0" smtClean="0">
                <a:solidFill>
                  <a:schemeClr val="tx1"/>
                </a:solidFill>
                <a:latin typeface="+mn-lt"/>
                <a:ea typeface="+mn-ea"/>
                <a:cs typeface="+mn-cs"/>
              </a:rPr>
              <a:t>, we got better estimates.</a:t>
            </a:r>
            <a:r>
              <a:rPr lang="en-US" sz="1200" kern="1200" baseline="0" dirty="0" smtClean="0">
                <a:solidFill>
                  <a:schemeClr val="tx1"/>
                </a:solidFill>
                <a:latin typeface="+mn-lt"/>
                <a:ea typeface="+mn-ea"/>
                <a:cs typeface="+mn-cs"/>
              </a:rPr>
              <a:t>  Given that we are studying real world use, it is relatively easy for us to collect dozens or hundreds of examples of use to use for these windows.</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Note that as we increase our window size, we require more</a:t>
            </a:r>
            <a:r>
              <a:rPr lang="en-US" sz="1200" kern="1200" baseline="0" dirty="0" smtClean="0">
                <a:solidFill>
                  <a:schemeClr val="tx1"/>
                </a:solidFill>
                <a:latin typeface="+mn-lt"/>
                <a:ea typeface="+mn-ea"/>
                <a:cs typeface="+mn-cs"/>
              </a:rPr>
              <a:t> samples before we can make our first prediction.  Additionally, there is a diminishing returns effect where adding more samples provides a smaller improvement to accuracy.</a:t>
            </a:r>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25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Demonstration</a:t>
            </a:r>
            <a:r>
              <a:rPr lang="en-US" baseline="0" dirty="0" smtClean="0"/>
              <a:t> of broad applicability of tool.</a:t>
            </a:r>
          </a:p>
          <a:p>
            <a:endParaRPr lang="en-US" baseline="0" dirty="0" smtClean="0"/>
          </a:p>
          <a:p>
            <a:r>
              <a:rPr lang="en-US" baseline="0" dirty="0" smtClean="0"/>
              <a:t>Taking same capability, using for something new. For people who have difficulty with pointing. Pointing position doesn’t accurately reflect intent.</a:t>
            </a:r>
          </a:p>
          <a:p>
            <a:endParaRPr lang="en-US" baseline="0" dirty="0" smtClean="0"/>
          </a:p>
          <a:p>
            <a:r>
              <a:rPr lang="en-US" baseline="0" dirty="0" smtClean="0"/>
              <a:t>Treat this as a new form of uncertainty.</a:t>
            </a:r>
          </a:p>
          <a:p>
            <a:endParaRPr lang="en-US" baseline="0" dirty="0" smtClean="0"/>
          </a:p>
          <a:p>
            <a:r>
              <a:rPr lang="en-US" baseline="0" dirty="0" smtClean="0"/>
              <a:t>To test this idea, we collected 419 clicks from 4 people with motor impairments</a:t>
            </a:r>
          </a:p>
          <a:p>
            <a:endParaRPr lang="en-US" baseline="0" dirty="0" smtClean="0"/>
          </a:p>
          <a:p>
            <a:r>
              <a:rPr lang="en-US" baseline="0" dirty="0" smtClean="0"/>
              <a:t>We used our framework to </a:t>
            </a:r>
            <a:r>
              <a:rPr lang="en-US" baseline="0" dirty="0" err="1" smtClean="0"/>
              <a:t>determing</a:t>
            </a:r>
            <a:r>
              <a:rPr lang="en-US" baseline="0" dirty="0" smtClean="0"/>
              <a:t> what would happen if their input was handled probabilistically. As you can see, error drops significantly when compared to conventional input.</a:t>
            </a:r>
          </a:p>
        </p:txBody>
      </p:sp>
      <p:sp>
        <p:nvSpPr>
          <p:cNvPr id="4" name="Slide Number Placeholder 3"/>
          <p:cNvSpPr>
            <a:spLocks noGrp="1"/>
          </p:cNvSpPr>
          <p:nvPr>
            <p:ph type="sldNum" sz="quarter" idx="10"/>
          </p:nvPr>
        </p:nvSpPr>
        <p:spPr/>
        <p:txBody>
          <a:bodyPr/>
          <a:lstStyle/>
          <a:p>
            <a:fld id="{818218BC-7D2C-407B-A9AC-791ABFA3CB69}" type="slidenum">
              <a:rPr lang="en-US" smtClean="0"/>
              <a:pPr/>
              <a:t>26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Demonstration</a:t>
            </a:r>
            <a:r>
              <a:rPr lang="en-US" baseline="0" dirty="0" smtClean="0"/>
              <a:t> of broad applicability of tool.</a:t>
            </a:r>
          </a:p>
          <a:p>
            <a:endParaRPr lang="en-US" baseline="0" dirty="0" smtClean="0"/>
          </a:p>
          <a:p>
            <a:r>
              <a:rPr lang="en-US" baseline="0" dirty="0" smtClean="0"/>
              <a:t>Taking same capability, using for something new. For people who have difficulty with pointing. Pointing position doesn’t accurately reflect intent.</a:t>
            </a:r>
          </a:p>
          <a:p>
            <a:endParaRPr lang="en-US" baseline="0" dirty="0" smtClean="0"/>
          </a:p>
          <a:p>
            <a:r>
              <a:rPr lang="en-US" baseline="0" dirty="0" smtClean="0"/>
              <a:t>Treat this as a new form of uncertainty.</a:t>
            </a:r>
          </a:p>
          <a:p>
            <a:endParaRPr lang="en-US" baseline="0" dirty="0" smtClean="0"/>
          </a:p>
          <a:p>
            <a:r>
              <a:rPr lang="en-US" baseline="0" dirty="0" smtClean="0"/>
              <a:t>To test this idea, we collected 419 clicks from 4 people with motor impairments</a:t>
            </a:r>
          </a:p>
          <a:p>
            <a:endParaRPr lang="en-US" baseline="0" dirty="0" smtClean="0"/>
          </a:p>
          <a:p>
            <a:r>
              <a:rPr lang="en-US" baseline="0" dirty="0" smtClean="0"/>
              <a:t>We used our framework to </a:t>
            </a:r>
            <a:r>
              <a:rPr lang="en-US" baseline="0" dirty="0" err="1" smtClean="0"/>
              <a:t>determing</a:t>
            </a:r>
            <a:r>
              <a:rPr lang="en-US" baseline="0" dirty="0" smtClean="0"/>
              <a:t> what would happen if their input was handled probabilistically. As you can see, error drops significantly when compared to conventional input.</a:t>
            </a:r>
          </a:p>
        </p:txBody>
      </p:sp>
      <p:sp>
        <p:nvSpPr>
          <p:cNvPr id="4" name="Slide Number Placeholder 3"/>
          <p:cNvSpPr>
            <a:spLocks noGrp="1"/>
          </p:cNvSpPr>
          <p:nvPr>
            <p:ph type="sldNum" sz="quarter" idx="10"/>
          </p:nvPr>
        </p:nvSpPr>
        <p:spPr/>
        <p:txBody>
          <a:bodyPr/>
          <a:lstStyle/>
          <a:p>
            <a:fld id="{818218BC-7D2C-407B-A9AC-791ABFA3CB69}" type="slidenum">
              <a:rPr lang="en-US" smtClean="0"/>
              <a:pPr/>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200" b="1" dirty="0" smtClean="0">
                <a:solidFill>
                  <a:schemeClr val="bg1"/>
                </a:solidFill>
              </a:rPr>
              <a:t>Collected hundreds of hours of real world use from 27 people with and without pointing problems </a:t>
            </a:r>
          </a:p>
          <a:p>
            <a:pPr lvl="0">
              <a:buFont typeface="Arial"/>
              <a:buNone/>
            </a:pPr>
            <a:endParaRPr lang="en-US" dirty="0" smtClean="0"/>
          </a:p>
          <a:p>
            <a:pPr lvl="0">
              <a:buFont typeface="Arial"/>
              <a:buNone/>
            </a:pPr>
            <a:r>
              <a:rPr lang="en-US" dirty="0" smtClean="0"/>
              <a:t>We</a:t>
            </a:r>
            <a:r>
              <a:rPr lang="en-US" baseline="0" dirty="0" smtClean="0"/>
              <a:t> ran our pilot study at UCP Pittsburgh, and installed t</a:t>
            </a:r>
            <a:r>
              <a:rPr lang="en-US" dirty="0" smtClean="0"/>
              <a:t>wo desktop computers in a pre-existing computer lab.  Participants were able</a:t>
            </a:r>
            <a:r>
              <a:rPr lang="en-US" baseline="0" dirty="0" smtClean="0"/>
              <a:t> to use these computers whenever they wanted (during a class or their free time) and perform any tasks they wanted.  These computers are still collecting data at UCP, and for the first year of this study, they did not have internet access.  </a:t>
            </a:r>
            <a:endParaRPr lang="en-US" dirty="0" smtClean="0"/>
          </a:p>
          <a:p>
            <a:pPr lvl="0">
              <a:buFont typeface="Arial"/>
              <a:buNone/>
            </a:pPr>
            <a:r>
              <a:rPr lang="en-US" dirty="0" smtClean="0"/>
              <a:t>We recruited twelve participants with pointing problems due to motor and/or cognitive impairments for this pilot study</a:t>
            </a:r>
          </a:p>
          <a:p>
            <a:pPr lvl="0">
              <a:buFont typeface="Arial"/>
              <a:buNone/>
            </a:pP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3</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We</a:t>
            </a:r>
            <a:r>
              <a:rPr lang="en-US" baseline="0" dirty="0" smtClean="0"/>
              <a:t> have been collecting real world data using laptops for almost a year.  In this study, we give our participants identical hardware: a DELL laptop with an external USB mouse.  Participants who did not have access to the internet at home or work, received a wireless modem.</a:t>
            </a:r>
          </a:p>
          <a:p>
            <a:r>
              <a:rPr lang="en-US" baseline="0" dirty="0" smtClean="0"/>
              <a:t>&lt;click&gt;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solidFill>
                  <a:schemeClr val="bg1"/>
                </a:solidFill>
              </a:rPr>
              <a:t>Our laptop deployment includes 4	individuals with motor impairments (2 of whom were also in our desktop study), 4 able bodied individuals (we recruited from CMU through a newsboard advertisement), and 8 older adults (a group of women who have known each other for years, are mostly computer novices, and meet monthly at Blueroof Technologies).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70% of the</a:t>
            </a:r>
            <a:r>
              <a:rPr lang="en-US" baseline="0" dirty="0" smtClean="0"/>
              <a:t> data we collected was from older adults – and most of this was game data (such as freecell, spider solitaire, mahjonng etc).  Overall, </a:t>
            </a:r>
            <a:r>
              <a:rPr lang="en-US" dirty="0" smtClean="0"/>
              <a:t>over 50% of all data collected was from games, and 25% from Internet use.  </a:t>
            </a:r>
          </a:p>
          <a:p>
            <a:endParaRPr lang="en-US" dirty="0" smtClean="0"/>
          </a:p>
          <a:p>
            <a:r>
              <a:rPr lang="en-US" dirty="0" smtClean="0"/>
              <a:t>----</a:t>
            </a:r>
          </a:p>
          <a:p>
            <a:r>
              <a:rPr lang="en-US" sz="1200" kern="1200" dirty="0" smtClean="0">
                <a:solidFill>
                  <a:schemeClr val="tx1"/>
                </a:solidFill>
                <a:latin typeface="+mn-lt"/>
                <a:ea typeface="+mn-ea"/>
                <a:cs typeface="+mn-cs"/>
              </a:rPr>
              <a:t>Traumatic Brain Injury, occasional tremor</a:t>
            </a:r>
          </a:p>
          <a:p>
            <a:r>
              <a:rPr lang="en-US" sz="1200" kern="1200" dirty="0" smtClean="0">
                <a:solidFill>
                  <a:schemeClr val="tx1"/>
                </a:solidFill>
                <a:latin typeface="+mn-lt"/>
                <a:ea typeface="+mn-ea"/>
                <a:cs typeface="+mn-cs"/>
              </a:rPr>
              <a:t>Cerebral Palsy, Spinal Cord Injury, Traumatic Brain Injury</a:t>
            </a:r>
          </a:p>
          <a:p>
            <a:r>
              <a:rPr lang="en-US" sz="1200" kern="1200" dirty="0" smtClean="0">
                <a:solidFill>
                  <a:schemeClr val="tx1"/>
                </a:solidFill>
                <a:latin typeface="+mn-lt"/>
                <a:ea typeface="+mn-ea"/>
                <a:cs typeface="+mn-cs"/>
              </a:rPr>
              <a:t>Paralyzed from the waist down, memory and motor impairments (including an intermittent tremor). </a:t>
            </a:r>
          </a:p>
          <a:p>
            <a:r>
              <a:rPr lang="en-US" sz="1200" kern="1200" dirty="0" smtClean="0">
                <a:solidFill>
                  <a:schemeClr val="tx1"/>
                </a:solidFill>
                <a:latin typeface="+mn-lt"/>
                <a:ea typeface="+mn-ea"/>
                <a:cs typeface="+mn-cs"/>
              </a:rPr>
              <a:t>Cerebral Palsy, arthritis, upper extremity impairment, cannot move right limb.</a:t>
            </a:r>
          </a:p>
          <a:p>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use the following study design collect real world pointing data: We lend computers to our participants that run our unobtrusive logging software (will describe on the next slide).  During our first meeting we perform a traditional laboratory clicking task, after that, participants have full control over all study logistics.  They have the freedom to choose what they do with the computers, when the logging software is on, how frequently they use the computers, and they also get to decide the duration of any given session.</a:t>
            </a:r>
          </a:p>
        </p:txBody>
      </p:sp>
      <p:sp>
        <p:nvSpPr>
          <p:cNvPr id="4" name="Slide Number Placeholder 3"/>
          <p:cNvSpPr>
            <a:spLocks noGrp="1"/>
          </p:cNvSpPr>
          <p:nvPr>
            <p:ph type="sldNum" sz="quarter" idx="10"/>
          </p:nvPr>
        </p:nvSpPr>
        <p:spPr/>
        <p:txBody>
          <a:bodyPr/>
          <a:lstStyle/>
          <a:p>
            <a:fld id="{979D7619-0867-664A-AE7E-43C50A79035A}" type="slidenum">
              <a:rPr lang="en-US" smtClean="0"/>
              <a:pPr/>
              <a:t>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t>
            </a:r>
            <a:r>
              <a:rPr lang="en-US" baseline="0" dirty="0" smtClean="0"/>
              <a:t>e found that our study protocol worked for all three populations.  We believe that this protocol worked particularly well for our older adults and motor impaired participants because they had external support.</a:t>
            </a:r>
          </a:p>
          <a:p>
            <a:r>
              <a:rPr lang="en-US" baseline="0" dirty="0" smtClean="0"/>
              <a:t>  </a:t>
            </a:r>
          </a:p>
          <a:p>
            <a:r>
              <a:rPr lang="en-US" baseline="0" dirty="0" smtClean="0"/>
              <a:t>The older adults in our study frequently worked together and taught each other how to use the computers (both during their monthly meetings at Blueroof and outside these meetings).  </a:t>
            </a:r>
          </a:p>
          <a:p>
            <a:endParaRPr lang="en-US" baseline="0" dirty="0" smtClean="0"/>
          </a:p>
          <a:p>
            <a:r>
              <a:rPr lang="en-US" baseline="0" dirty="0" smtClean="0"/>
              <a:t>Our motor impaired participants at UCP received support from the staff there who would help them set up the laptops, and allowed them to use their laptops during classes. </a:t>
            </a:r>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10</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In</a:t>
            </a:r>
            <a:r>
              <a:rPr lang="en-US" baseline="0" dirty="0" smtClean="0"/>
              <a:t> general, participants were pretty enthusiastic about being in this study – likely because they were excited to have access to a laptop.  We also we found our participants used these laptops as if they were their own: they decorated them, and carried them around in unique bags.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2400" baseline="0" dirty="0" smtClean="0">
              <a:solidFill>
                <a:schemeClr val="bg1"/>
              </a:solidFill>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solidFill>
                  <a:schemeClr val="bg1"/>
                </a:solidFill>
              </a:rPr>
              <a:t>I really enjoyed conducting this study because I got to see how much of a positive impact these laptops had on our participants lives, and watch many of our participants learn how to use computers.</a:t>
            </a:r>
          </a:p>
          <a:p>
            <a:endParaRPr lang="en-US" baseline="0"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11</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a:t>
            </a:r>
            <a:r>
              <a:rPr lang="en-US" baseline="0" dirty="0" smtClean="0"/>
              <a:t> parsing effort to create tables!</a:t>
            </a:r>
            <a:br>
              <a:rPr lang="en-US" baseline="0" dirty="0" smtClean="0"/>
            </a:br>
            <a:endParaRPr lang="en-US" baseline="0" dirty="0" smtClean="0"/>
          </a:p>
          <a:p>
            <a:r>
              <a:rPr lang="en-US" dirty="0" smtClean="0"/>
              <a:t>The original logs did not have consistent logging formats and improper delimiting which has resulted in issues with parsing. Some of these have been fixed, but others may not yet have been found. Typical symptoms include the subfields not correctly matching the expected value from the original log file. Typical errors are caused by log file field delimiters appearing within a field (causing incorrect field tokenization). Other errors caused by unknown and inconsistent log line formats. Different types of log lines had differing line formats and these sometimes changed.</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a:t>
            </a:fld>
            <a:endParaRPr lang="en-US"/>
          </a:p>
        </p:txBody>
      </p:sp>
    </p:spTree>
    <p:extLst>
      <p:ext uri="{BB962C8B-B14F-4D97-AF65-F5344CB8AC3E}">
        <p14:creationId xmlns:p14="http://schemas.microsoft.com/office/powerpoint/2010/main" val="3324252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16</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smtClean="0"/>
              <a:t>Removed samples with more than 10 minutes of pause data </a:t>
            </a:r>
          </a:p>
          <a:p>
            <a:pPr marL="457200" marR="0" lvl="1" indent="0" algn="l" defTabSz="457200" rtl="0" eaLnBrk="1" fontAlgn="auto" latinLnBrk="0" hangingPunct="1">
              <a:lnSpc>
                <a:spcPct val="100000"/>
              </a:lnSpc>
              <a:spcBef>
                <a:spcPts val="0"/>
              </a:spcBef>
              <a:spcAft>
                <a:spcPts val="0"/>
              </a:spcAft>
              <a:buClrTx/>
              <a:buSzTx/>
              <a:buFont typeface="Arial"/>
              <a:buChar char="•"/>
              <a:tabLst/>
              <a:defRPr/>
            </a:pPr>
            <a:r>
              <a:rPr lang="en-US" dirty="0" smtClean="0"/>
              <a:t>Removed windows and targets that were larger than 2000 pixels</a:t>
            </a:r>
          </a:p>
          <a:p>
            <a:pPr lvl="1">
              <a:buFont typeface="Arial"/>
              <a:buChar char="•"/>
            </a:pP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17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6/24/14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6/24/14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6/24/14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6/24/14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6/24/14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6/24/14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6/24/14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6/24/14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6/24/14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18064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6/24/14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6/24/14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6/24/14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6/24/14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6/24/14</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6/24/14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6/24/14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6/24/14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6/24/14</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notesSlide" Target="../notesSlides/notesSlide1.xml"/><Relationship Id="rId5" Type="http://schemas.openxmlformats.org/officeDocument/2006/relationships/image" Target="../media/image3.png"/><Relationship Id="rId1" Type="http://schemas.microsoft.com/office/2007/relationships/media" Target="file://localhost/Users/jmankoff/Documents/administration/students/amy%20hurst/dissertation/talk/full-length-desktop.mov" TargetMode="External"/><Relationship Id="rId2" Type="http://schemas.openxmlformats.org/officeDocument/2006/relationships/video" Target="file://localhost/Users/jmankoff/Documents/administration/students/amy%20hurst/dissertation/talk/full-length-desktop.mov"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hart" Target="../charts/char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t>Case Study: Mouse Motion</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100_1602.JPG"/>
          <p:cNvPicPr>
            <a:picLocks noGrp="1" noChangeAspect="1"/>
          </p:cNvPicPr>
          <p:nvPr>
            <p:ph idx="1"/>
          </p:nvPr>
        </p:nvPicPr>
        <p:blipFill>
          <a:blip r:embed="rId3"/>
          <a:srcRect l="-7784" r="-7784"/>
          <a:stretch>
            <a:fillRect/>
          </a:stretch>
        </p:blipFill>
        <p:spPr>
          <a:xfrm>
            <a:off x="-741509" y="0"/>
            <a:ext cx="10827992" cy="7027082"/>
          </a:xfrm>
        </p:spPr>
      </p:pic>
      <p:sp>
        <p:nvSpPr>
          <p:cNvPr id="12" name="Title 3"/>
          <p:cNvSpPr txBox="1">
            <a:spLocks/>
          </p:cNvSpPr>
          <p:nvPr/>
        </p:nvSpPr>
        <p:spPr bwMode="auto">
          <a:xfrm>
            <a:off x="6246" y="-39584"/>
            <a:ext cx="9334500" cy="1030184"/>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Group Support </a:t>
            </a:r>
            <a:endParaRPr kumimoji="0" lang="en-US" sz="4000" b="1" i="0" u="none" strike="noStrike" kern="0" cap="none" spc="0" normalizeH="0" baseline="0" noProof="0" dirty="0">
              <a:ln>
                <a:noFill/>
              </a:ln>
              <a:solidFill>
                <a:schemeClr val="bg1"/>
              </a:solidFill>
              <a:effectLst/>
              <a:uLnTx/>
              <a:uFillTx/>
              <a:latin typeface="+mj-lt"/>
              <a:ea typeface="ヒラギノ角ゴ Pro W3" pitchFamily="-105" charset="-128"/>
              <a:cs typeface="ヒラギノ角ゴ Pro W3" pitchFamily="-105" charset="-128"/>
            </a:endParaRPr>
          </a:p>
        </p:txBody>
      </p:sp>
      <p:pic>
        <p:nvPicPr>
          <p:cNvPr id="5" name="Picture 4"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9438" y="0"/>
            <a:ext cx="952458" cy="939362"/>
          </a:xfrm>
          <a:prstGeom prst="rect">
            <a:avLst/>
          </a:prstGeom>
          <a:solidFill>
            <a:srgbClr val="FFFFFF"/>
          </a:solidFill>
        </p:spPr>
      </p:pic>
    </p:spTree>
    <p:extLst>
      <p:ext uri="{BB962C8B-B14F-4D97-AF65-F5344CB8AC3E}">
        <p14:creationId xmlns:p14="http://schemas.microsoft.com/office/powerpoint/2010/main" val="417374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Clarke.jpg"/>
          <p:cNvPicPr>
            <a:picLocks noGrp="1" noChangeAspect="1"/>
          </p:cNvPicPr>
          <p:nvPr>
            <p:ph idx="1"/>
          </p:nvPr>
        </p:nvPicPr>
        <p:blipFill>
          <a:blip r:embed="rId3"/>
          <a:srcRect l="-52726" r="-52726"/>
          <a:stretch>
            <a:fillRect/>
          </a:stretch>
        </p:blipFill>
        <p:spPr>
          <a:xfrm>
            <a:off x="1402796" y="28891"/>
            <a:ext cx="10522936" cy="6829109"/>
          </a:xfrm>
        </p:spPr>
      </p:pic>
      <p:pic>
        <p:nvPicPr>
          <p:cNvPr id="6" name="Picture 5" descr="laptops.jpg"/>
          <p:cNvPicPr>
            <a:picLocks noChangeAspect="1"/>
          </p:cNvPicPr>
          <p:nvPr/>
        </p:nvPicPr>
        <p:blipFill>
          <a:blip r:embed="rId4"/>
          <a:stretch>
            <a:fillRect/>
          </a:stretch>
        </p:blipFill>
        <p:spPr>
          <a:xfrm>
            <a:off x="0" y="3704428"/>
            <a:ext cx="4139624" cy="3104718"/>
          </a:xfrm>
          <a:prstGeom prst="rect">
            <a:avLst/>
          </a:prstGeom>
        </p:spPr>
      </p:pic>
      <p:sp>
        <p:nvSpPr>
          <p:cNvPr id="8" name="Title 3"/>
          <p:cNvSpPr txBox="1">
            <a:spLocks/>
          </p:cNvSpPr>
          <p:nvPr/>
        </p:nvSpPr>
        <p:spPr bwMode="auto">
          <a:xfrm>
            <a:off x="-76200" y="58124"/>
            <a:ext cx="9334500" cy="953984"/>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lvl="0" algn="just" defTabSz="914400" fontAlgn="base">
              <a:lnSpc>
                <a:spcPct val="90000"/>
              </a:lnSpc>
              <a:spcBef>
                <a:spcPct val="0"/>
              </a:spcBef>
              <a:spcAft>
                <a:spcPct val="0"/>
              </a:spcAft>
              <a:defRPr/>
            </a:pPr>
            <a:r>
              <a:rPr lang="en-US" sz="4000" b="1" kern="0" dirty="0" smtClean="0">
                <a:solidFill>
                  <a:schemeClr val="bg1"/>
                </a:solidFill>
                <a:ea typeface="ヒラギノ角ゴ Pro W3" pitchFamily="-105" charset="-128"/>
                <a:cs typeface="ヒラギノ角ゴ Pro W3" pitchFamily="-105" charset="-128"/>
              </a:rPr>
              <a:t>Attachment and Personalization</a:t>
            </a:r>
            <a:endParaRPr lang="en-US" sz="4000" b="1" kern="0" dirty="0">
              <a:solidFill>
                <a:schemeClr val="bg1"/>
              </a:solidFill>
              <a:ea typeface="ヒラギノ角ゴ Pro W3" pitchFamily="-105" charset="-128"/>
              <a:cs typeface="ヒラギノ角ゴ Pro W3" pitchFamily="-105" charset="-128"/>
            </a:endParaRPr>
          </a:p>
        </p:txBody>
      </p:sp>
      <p:pic>
        <p:nvPicPr>
          <p:cNvPr id="9" name="Picture 8" descr="seniors-with-laptop.jpg"/>
          <p:cNvPicPr/>
          <p:nvPr/>
        </p:nvPicPr>
        <p:blipFill>
          <a:blip r:embed="rId5"/>
          <a:srcRect/>
          <a:stretch>
            <a:fillRect/>
          </a:stretch>
        </p:blipFill>
        <p:spPr bwMode="auto">
          <a:xfrm>
            <a:off x="0" y="977465"/>
            <a:ext cx="4109914" cy="2708707"/>
          </a:xfrm>
          <a:prstGeom prst="rect">
            <a:avLst/>
          </a:prstGeom>
          <a:noFill/>
          <a:ln w="9525">
            <a:noFill/>
            <a:miter lim="800000"/>
            <a:headEnd/>
            <a:tailEnd/>
          </a:ln>
        </p:spPr>
      </p:pic>
      <p:pic>
        <p:nvPicPr>
          <p:cNvPr id="7" name="Picture 6" descr="sampler_Users_1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5234" y="58124"/>
            <a:ext cx="952458" cy="939362"/>
          </a:xfrm>
          <a:prstGeom prst="rect">
            <a:avLst/>
          </a:prstGeom>
          <a:solidFill>
            <a:srgbClr val="FFFFFF"/>
          </a:solidFill>
        </p:spPr>
      </p:pic>
    </p:spTree>
    <p:extLst>
      <p:ext uri="{BB962C8B-B14F-4D97-AF65-F5344CB8AC3E}">
        <p14:creationId xmlns:p14="http://schemas.microsoft.com/office/powerpoint/2010/main" val="3855193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 first look at the data</a:t>
            </a:r>
            <a:endParaRPr lang="en-US" dirty="0"/>
          </a:p>
        </p:txBody>
      </p:sp>
      <p:sp>
        <p:nvSpPr>
          <p:cNvPr id="8" name="Text Placeholder 7"/>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6/24/14</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spTree>
    <p:extLst>
      <p:ext uri="{BB962C8B-B14F-4D97-AF65-F5344CB8AC3E}">
        <p14:creationId xmlns:p14="http://schemas.microsoft.com/office/powerpoint/2010/main" val="169491964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6/24/14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spTree>
    <p:extLst>
      <p:ext uri="{BB962C8B-B14F-4D97-AF65-F5344CB8AC3E}">
        <p14:creationId xmlns:p14="http://schemas.microsoft.com/office/powerpoint/2010/main" val="298628210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 Text </a:t>
            </a:r>
            <a:r>
              <a:rPr lang="en-US" dirty="0"/>
              <a:t>L</a:t>
            </a:r>
            <a:r>
              <a:rPr lang="en-US" dirty="0" smtClean="0"/>
              <a:t>og </a:t>
            </a:r>
            <a:r>
              <a:rPr lang="en-US" dirty="0"/>
              <a:t>F</a:t>
            </a:r>
            <a:r>
              <a:rPr lang="en-US" dirty="0" smtClean="0"/>
              <a:t>iles</a:t>
            </a:r>
            <a:endParaRPr lang="en-US" dirty="0"/>
          </a:p>
        </p:txBody>
      </p:sp>
      <p:sp>
        <p:nvSpPr>
          <p:cNvPr id="3" name="Content Placeholder 2"/>
          <p:cNvSpPr>
            <a:spLocks noGrp="1"/>
          </p:cNvSpPr>
          <p:nvPr>
            <p:ph idx="1"/>
          </p:nvPr>
        </p:nvSpPr>
        <p:spPr>
          <a:noFill/>
        </p:spPr>
        <p:txBody>
          <a:bodyPr/>
          <a:lstStyle/>
          <a:p>
            <a:pPr marL="0" indent="0">
              <a:buNone/>
            </a:pPr>
            <a:r>
              <a:rPr lang="en-US" sz="900" dirty="0" smtClean="0"/>
              <a:t>0,0</a:t>
            </a:r>
            <a:r>
              <a:rPr lang="en-US" sz="900" dirty="0"/>
              <a:t>,CBT:-- --( )--6:5.23:468--Window </a:t>
            </a:r>
            <a:r>
              <a:rPr lang="en-US" sz="900" dirty="0" smtClean="0"/>
              <a:t>Created</a:t>
            </a:r>
            <a:endParaRPr lang="en-US" sz="900" dirty="0"/>
          </a:p>
          <a:p>
            <a:pPr marL="0" indent="0">
              <a:buNone/>
            </a:pPr>
            <a:r>
              <a:rPr lang="en-US" sz="900" dirty="0"/>
              <a:t>0,0,CBT:-- --( )--6:5.23:562--Window </a:t>
            </a:r>
            <a:r>
              <a:rPr lang="en-US" sz="900" dirty="0" smtClean="0"/>
              <a:t>Created</a:t>
            </a:r>
            <a:endParaRPr lang="en-US" sz="900" dirty="0"/>
          </a:p>
          <a:p>
            <a:pPr marL="0" indent="0">
              <a:buNone/>
            </a:pPr>
            <a:r>
              <a:rPr lang="en-US" sz="900" dirty="0"/>
              <a:t>0,0,CBT:-- --( )--6:5.23:578--Window Activated--(HCII Logging Setup Screen)--main size:--(556,309)--location:--(405,212</a:t>
            </a:r>
            <a:r>
              <a:rPr lang="en-US" sz="900" dirty="0" smtClean="0"/>
              <a:t>)</a:t>
            </a:r>
            <a:endParaRPr lang="en-US" sz="900" dirty="0"/>
          </a:p>
          <a:p>
            <a:pPr marL="0" indent="0">
              <a:buNone/>
            </a:pPr>
            <a:r>
              <a:rPr lang="en-US" sz="900" dirty="0"/>
              <a:t>0,0,CBT:-- --( )--6:5.23:609--Window </a:t>
            </a:r>
            <a:r>
              <a:rPr lang="en-US" sz="900" dirty="0" smtClean="0"/>
              <a:t>Created</a:t>
            </a:r>
            <a:endParaRPr lang="en-US" sz="900" dirty="0"/>
          </a:p>
          <a:p>
            <a:pPr marL="0" indent="0">
              <a:buNone/>
            </a:pPr>
            <a:r>
              <a:rPr lang="en-US" sz="900" dirty="0"/>
              <a:t>0,0,CBT:-- --( )--6:5.23:609--Window </a:t>
            </a:r>
            <a:r>
              <a:rPr lang="en-US" sz="900" dirty="0" smtClean="0"/>
              <a:t>Created</a:t>
            </a:r>
            <a:endParaRPr lang="en-US" sz="900" dirty="0"/>
          </a:p>
          <a:p>
            <a:pPr marL="0" indent="0">
              <a:buNone/>
            </a:pPr>
            <a:r>
              <a:rPr lang="en-US" sz="900" dirty="0"/>
              <a:t>0,0,CBT:-- --( )--6:5.23:609--Window in focus--</a:t>
            </a:r>
            <a:r>
              <a:rPr lang="en-US" sz="900" dirty="0" err="1"/>
              <a:t>gotFocus</a:t>
            </a:r>
            <a:r>
              <a:rPr lang="en-US" sz="900" dirty="0"/>
              <a:t>--size:--(445,39)--location:--(500,0</a:t>
            </a:r>
            <a:r>
              <a:rPr lang="en-US" sz="900" dirty="0" smtClean="0"/>
              <a:t>)</a:t>
            </a:r>
            <a:endParaRPr lang="en-US" sz="900" dirty="0"/>
          </a:p>
          <a:p>
            <a:pPr marL="0" indent="0">
              <a:buNone/>
            </a:pPr>
            <a:r>
              <a:rPr lang="en-US" sz="900" dirty="0"/>
              <a:t>0,0,MOUSE:----()--6:5.24:46--(457, 545)--MOUSE MOVED--time:--45640--0--</a:t>
            </a:r>
            <a:r>
              <a:rPr lang="en-US" sz="900" dirty="0" smtClean="0"/>
              <a:t>0</a:t>
            </a:r>
            <a:endParaRPr lang="en-US" sz="900" dirty="0"/>
          </a:p>
          <a:p>
            <a:pPr marL="0" indent="0">
              <a:buNone/>
            </a:pPr>
            <a:r>
              <a:rPr lang="en-US" sz="900" dirty="0"/>
              <a:t>0,1,CBT:-- --( )--6:5.24:62--unrecognized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0,1,CBT:-- --( )--6:5.24:78--unrecognized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0,1,MOUSE:----()--6:5.26:250--(457, 543)--MOUSE MOVED--time:--47921--0--</a:t>
            </a:r>
            <a:r>
              <a:rPr lang="en-US" sz="900" dirty="0" smtClean="0"/>
              <a:t>0</a:t>
            </a:r>
            <a:endParaRPr lang="en-US" sz="900" dirty="0"/>
          </a:p>
          <a:p>
            <a:pPr marL="0" indent="0">
              <a:buNone/>
            </a:pPr>
            <a:r>
              <a:rPr lang="en-US" sz="900" dirty="0"/>
              <a:t>0,2,CBT:-- --( )--6:5.26:250--unrecognized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0,2,MOUSE:----()--6:5.26:250--(457, 543)--MOUSE MOVED--time:--47921--0--</a:t>
            </a:r>
            <a:r>
              <a:rPr lang="en-US" sz="900" dirty="0" smtClean="0"/>
              <a:t>0</a:t>
            </a:r>
            <a:endParaRPr lang="en-US" sz="900" dirty="0"/>
          </a:p>
          <a:p>
            <a:pPr marL="0" indent="0">
              <a:buNone/>
            </a:pPr>
            <a:r>
              <a:rPr lang="en-US" sz="900" dirty="0"/>
              <a:t>0,3,MOUSE:----()--6:5.26:265--(458, 541)--MOUSE MOVED--time:--47937--0--</a:t>
            </a:r>
            <a:r>
              <a:rPr lang="en-US" sz="900" dirty="0" smtClean="0"/>
              <a:t>0</a:t>
            </a:r>
            <a:endParaRPr lang="en-US" sz="900" dirty="0"/>
          </a:p>
          <a:p>
            <a:pPr marL="0" indent="0">
              <a:buNone/>
            </a:pPr>
            <a:r>
              <a:rPr lang="en-US" sz="900" dirty="0"/>
              <a:t>0,4,CBT:-- --( )--6:5.26:265--unrecognized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0,4,MOUSE:----()--6:5.26:265--(459, 539)--MOUSE MOVED--time:--47937--0--</a:t>
            </a:r>
            <a:r>
              <a:rPr lang="en-US" sz="900" dirty="0" smtClean="0"/>
              <a:t>0</a:t>
            </a:r>
            <a:endParaRPr lang="en-US" sz="900" dirty="0"/>
          </a:p>
          <a:p>
            <a:pPr marL="0" indent="0">
              <a:buNone/>
            </a:pPr>
            <a:r>
              <a:rPr lang="en-US" sz="900" dirty="0"/>
              <a:t>0,5,CBT:-- --( )--6:5.26:265--unrecognized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0,5,MOUSE:----()--6:5.26:281--(460, 535)--MOUSE MOVED--time:--47953--0-</a:t>
            </a:r>
            <a:r>
              <a:rPr lang="en-US" sz="900" dirty="0" smtClean="0"/>
              <a:t>-0</a:t>
            </a:r>
            <a:endParaRPr lang="en-US" sz="900" dirty="0"/>
          </a:p>
          <a:p>
            <a:pPr marL="0" indent="0">
              <a:buNone/>
            </a:pPr>
            <a:r>
              <a:rPr lang="en-US" sz="900" dirty="0"/>
              <a:t>0,6,CBT:-- --( )--6:5.26:281--unrecognized symbols--</a:t>
            </a:r>
            <a:r>
              <a:rPr lang="en-US" sz="900" dirty="0" err="1"/>
              <a:t>unknownWinEvent</a:t>
            </a:r>
            <a:r>
              <a:rPr lang="en-US" sz="900" dirty="0"/>
              <a:t>--size:--(445,39)--location:--(500,0</a:t>
            </a:r>
            <a:r>
              <a:rPr lang="en-US" sz="900" dirty="0" smtClean="0"/>
              <a:t>)</a:t>
            </a:r>
            <a:endParaRPr lang="en-US" sz="900" dirty="0"/>
          </a:p>
        </p:txBody>
      </p:sp>
      <p:sp>
        <p:nvSpPr>
          <p:cNvPr id="4" name="Date Placeholder 3"/>
          <p:cNvSpPr>
            <a:spLocks noGrp="1"/>
          </p:cNvSpPr>
          <p:nvPr>
            <p:ph type="dt" sz="half" idx="10"/>
          </p:nvPr>
        </p:nvSpPr>
        <p:spPr/>
        <p:txBody>
          <a:bodyPr/>
          <a:lstStyle/>
          <a:p>
            <a:fld id="{7053BEFA-1175-F644-B249-7D41D72BD3FF}" type="datetime1">
              <a:rPr lang="en-US" smtClean="0"/>
              <a:t>6/24/14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spTree>
    <p:extLst>
      <p:ext uri="{BB962C8B-B14F-4D97-AF65-F5344CB8AC3E}">
        <p14:creationId xmlns:p14="http://schemas.microsoft.com/office/powerpoint/2010/main" val="385337595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Tables </a:t>
            </a:r>
            <a:endParaRPr lang="en-US" dirty="0"/>
          </a:p>
        </p:txBody>
      </p:sp>
      <p:sp>
        <p:nvSpPr>
          <p:cNvPr id="3" name="Content Placeholder 2"/>
          <p:cNvSpPr>
            <a:spLocks noGrp="1"/>
          </p:cNvSpPr>
          <p:nvPr>
            <p:ph idx="1"/>
          </p:nvPr>
        </p:nvSpPr>
        <p:spPr/>
        <p:txBody>
          <a:bodyPr/>
          <a:lstStyle/>
          <a:p>
            <a:pPr marL="0" indent="0">
              <a:buNone/>
            </a:pPr>
            <a:r>
              <a:rPr lang="en-US" dirty="0" smtClean="0"/>
              <a:t>One-time &amp; Qualitative data about participants (participant number; ‘diagnosis’; performance on initial test; </a:t>
            </a:r>
            <a:r>
              <a:rPr lang="en-US" dirty="0" err="1" smtClean="0"/>
              <a:t>etc</a:t>
            </a:r>
            <a:r>
              <a:rPr lang="en-US" dirty="0" smtClean="0"/>
              <a:t>)</a:t>
            </a:r>
          </a:p>
          <a:p>
            <a:pPr marL="0" indent="0">
              <a:buNone/>
            </a:pPr>
            <a:r>
              <a:rPr lang="en-US" dirty="0" smtClean="0"/>
              <a:t>Session data (summary)</a:t>
            </a:r>
          </a:p>
          <a:p>
            <a:pPr marL="0" indent="0">
              <a:buNone/>
            </a:pPr>
            <a:r>
              <a:rPr lang="en-US" dirty="0" smtClean="0"/>
              <a:t>Event data (details)</a:t>
            </a:r>
          </a:p>
          <a:p>
            <a:pPr marL="0" indent="0">
              <a:buNone/>
            </a:pPr>
            <a:r>
              <a:rPr lang="en-US" dirty="0" smtClean="0"/>
              <a:t>Segment data (summary)</a:t>
            </a:r>
          </a:p>
          <a:p>
            <a:pPr lvl="1"/>
            <a:r>
              <a:rPr lang="en-US" dirty="0" smtClean="0"/>
              <a:t>Keyboard key down (if any)?</a:t>
            </a:r>
          </a:p>
          <a:p>
            <a:pPr lvl="1"/>
            <a:r>
              <a:rPr lang="en-US" dirty="0" smtClean="0"/>
              <a:t>Mouse features</a:t>
            </a:r>
          </a:p>
          <a:p>
            <a:pPr lvl="1"/>
            <a:r>
              <a:rPr lang="en-US" dirty="0" smtClean="0"/>
              <a:t>Target features</a:t>
            </a:r>
          </a:p>
          <a:p>
            <a:pPr lvl="1"/>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6/24/14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spTree>
    <p:extLst>
      <p:ext uri="{BB962C8B-B14F-4D97-AF65-F5344CB8AC3E}">
        <p14:creationId xmlns:p14="http://schemas.microsoft.com/office/powerpoint/2010/main" val="313816743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r"/>
            <a:r>
              <a:rPr lang="en-US" sz="4000" b="1" dirty="0" smtClean="0">
                <a:solidFill>
                  <a:srgbClr val="FFFFFF"/>
                </a:solidFill>
              </a:rPr>
              <a:t>Unlike laboratory data, </a:t>
            </a:r>
          </a:p>
          <a:p>
            <a:pPr algn="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pic>
        <p:nvPicPr>
          <p:cNvPr id="4" name="Picture 3"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805" y="2158739"/>
            <a:ext cx="952458" cy="939362"/>
          </a:xfrm>
          <a:prstGeom prst="rect">
            <a:avLst/>
          </a:prstGeom>
          <a:solidFill>
            <a:srgbClr val="FFFFFF"/>
          </a:solidFill>
        </p:spPr>
      </p:pic>
    </p:spTree>
    <p:extLst>
      <p:ext uri="{BB962C8B-B14F-4D97-AF65-F5344CB8AC3E}">
        <p14:creationId xmlns:p14="http://schemas.microsoft.com/office/powerpoint/2010/main" val="2879732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r"/>
            <a:r>
              <a:rPr lang="en-US" sz="4000" b="1" dirty="0" smtClean="0">
                <a:solidFill>
                  <a:srgbClr val="FFFFFF"/>
                </a:solidFill>
              </a:rPr>
              <a:t>Also there are lots of anomalies</a:t>
            </a:r>
          </a:p>
        </p:txBody>
      </p:sp>
      <p:pic>
        <p:nvPicPr>
          <p:cNvPr id="4" name="Picture 3"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2317" y="2207595"/>
            <a:ext cx="952458" cy="939362"/>
          </a:xfrm>
          <a:prstGeom prst="rect">
            <a:avLst/>
          </a:prstGeom>
          <a:solidFill>
            <a:srgbClr val="FFFFFF"/>
          </a:solidFill>
        </p:spPr>
      </p:pic>
    </p:spTree>
    <p:extLst>
      <p:ext uri="{BB962C8B-B14F-4D97-AF65-F5344CB8AC3E}">
        <p14:creationId xmlns:p14="http://schemas.microsoft.com/office/powerpoint/2010/main" val="1997243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 from many sources</a:t>
            </a:r>
            <a:endParaRPr lang="en-US" dirty="0"/>
          </a:p>
        </p:txBody>
      </p:sp>
      <p:sp>
        <p:nvSpPr>
          <p:cNvPr id="3" name="Content Placeholder 2"/>
          <p:cNvSpPr>
            <a:spLocks noGrp="1"/>
          </p:cNvSpPr>
          <p:nvPr>
            <p:ph idx="1"/>
          </p:nvPr>
        </p:nvSpPr>
        <p:spPr>
          <a:xfrm>
            <a:off x="954132" y="1688435"/>
            <a:ext cx="7767334" cy="4379976"/>
          </a:xfrm>
        </p:spPr>
        <p:txBody>
          <a:bodyPr/>
          <a:lstStyle/>
          <a:p>
            <a:pPr marL="228600" lvl="1" indent="0">
              <a:buNone/>
            </a:pPr>
            <a:r>
              <a:rPr lang="en-US" sz="2800" dirty="0" smtClean="0"/>
              <a:t>Do the velocity values match your understanding of the units? </a:t>
            </a:r>
          </a:p>
          <a:p>
            <a:pPr marL="228600" lvl="1" indent="0">
              <a:buNone/>
            </a:pPr>
            <a:endParaRPr lang="en-US" sz="2800" dirty="0" smtClean="0"/>
          </a:p>
          <a:p>
            <a:pPr marL="228600" lvl="1" indent="0">
              <a:buNone/>
            </a:pPr>
            <a:r>
              <a:rPr lang="en-US" sz="2800" dirty="0"/>
              <a:t/>
            </a:r>
            <a:br>
              <a:rPr lang="en-US" sz="2800" dirty="0"/>
            </a:br>
            <a:r>
              <a:rPr lang="en-US" sz="2800" dirty="0" smtClean="0"/>
              <a:t/>
            </a:r>
            <a:br>
              <a:rPr lang="en-US" sz="2800" dirty="0" smtClean="0"/>
            </a:br>
            <a:r>
              <a:rPr lang="en-US" sz="2800" dirty="0"/>
              <a:t/>
            </a:r>
            <a:br>
              <a:rPr lang="en-US" sz="2800" dirty="0"/>
            </a:br>
            <a:endParaRPr lang="en-US" sz="2800" dirty="0"/>
          </a:p>
          <a:p>
            <a:pPr marL="228600" lvl="1" indent="0">
              <a:buNone/>
            </a:pPr>
            <a:endParaRPr lang="en-US" sz="2800" dirty="0" smtClean="0"/>
          </a:p>
          <a:p>
            <a:pPr marL="228600" lvl="1" indent="0">
              <a:buNone/>
            </a:pPr>
            <a:r>
              <a:rPr lang="en-US" sz="2800" dirty="0" smtClean="0"/>
              <a:t>Do they match past work? </a:t>
            </a:r>
            <a:r>
              <a:rPr lang="en-US" sz="2800" dirty="0" err="1" smtClean="0"/>
              <a:t>Keates</a:t>
            </a:r>
            <a:r>
              <a:rPr lang="en-US" sz="2800" dirty="0" smtClean="0"/>
              <a:t> (2005): Able ~112; </a:t>
            </a:r>
            <a:r>
              <a:rPr lang="en-US" sz="2800" dirty="0"/>
              <a:t>Older </a:t>
            </a:r>
            <a:r>
              <a:rPr lang="en-US" sz="2800" dirty="0" smtClean="0"/>
              <a:t>271; Motor 316 </a:t>
            </a:r>
          </a:p>
        </p:txBody>
      </p:sp>
      <p:sp>
        <p:nvSpPr>
          <p:cNvPr id="4" name="Date Placeholder 3"/>
          <p:cNvSpPr>
            <a:spLocks noGrp="1"/>
          </p:cNvSpPr>
          <p:nvPr>
            <p:ph type="dt" sz="half" idx="10"/>
          </p:nvPr>
        </p:nvSpPr>
        <p:spPr/>
        <p:txBody>
          <a:bodyPr/>
          <a:lstStyle/>
          <a:p>
            <a:fld id="{7053BEFA-1175-F644-B249-7D41D72BD3FF}" type="datetime1">
              <a:rPr lang="en-US" smtClean="0"/>
              <a:t>6/24/14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025973874"/>
              </p:ext>
            </p:extLst>
          </p:nvPr>
        </p:nvGraphicFramePr>
        <p:xfrm>
          <a:off x="954132" y="3080792"/>
          <a:ext cx="7918656" cy="1854200"/>
        </p:xfrm>
        <a:graphic>
          <a:graphicData uri="http://schemas.openxmlformats.org/drawingml/2006/table">
            <a:tbl>
              <a:tblPr firstRow="1" firstCol="1" bandRow="1">
                <a:tableStyleId>{5C22544A-7EE6-4342-B048-85BDC9FD1C3A}</a:tableStyleId>
              </a:tblPr>
              <a:tblGrid>
                <a:gridCol w="898041"/>
                <a:gridCol w="1217142"/>
                <a:gridCol w="1005465"/>
                <a:gridCol w="1234782"/>
                <a:gridCol w="987825"/>
                <a:gridCol w="1585569"/>
                <a:gridCol w="989832"/>
              </a:tblGrid>
              <a:tr h="370840">
                <a:tc>
                  <a:txBody>
                    <a:bodyPr/>
                    <a:lstStyle/>
                    <a:p>
                      <a:endParaRPr lang="en-US" dirty="0"/>
                    </a:p>
                  </a:txBody>
                  <a:tcPr/>
                </a:tc>
                <a:tc gridSpan="2">
                  <a:txBody>
                    <a:bodyPr/>
                    <a:lstStyle/>
                    <a:p>
                      <a:r>
                        <a:rPr lang="en-US" dirty="0" smtClean="0"/>
                        <a:t>Game</a:t>
                      </a:r>
                      <a:endParaRPr lang="en-US" dirty="0"/>
                    </a:p>
                  </a:txBody>
                  <a:tcPr/>
                </a:tc>
                <a:tc hMerge="1">
                  <a:txBody>
                    <a:bodyPr/>
                    <a:lstStyle/>
                    <a:p>
                      <a:endParaRPr lang="en-US"/>
                    </a:p>
                  </a:txBody>
                  <a:tcPr/>
                </a:tc>
                <a:tc gridSpan="2">
                  <a:txBody>
                    <a:bodyPr/>
                    <a:lstStyle/>
                    <a:p>
                      <a:r>
                        <a:rPr lang="en-US" dirty="0" smtClean="0"/>
                        <a:t>Internet</a:t>
                      </a:r>
                      <a:endParaRPr lang="en-US" dirty="0"/>
                    </a:p>
                  </a:txBody>
                  <a:tcPr/>
                </a:tc>
                <a:tc hMerge="1">
                  <a:txBody>
                    <a:bodyPr/>
                    <a:lstStyle/>
                    <a:p>
                      <a:endParaRPr lang="en-US"/>
                    </a:p>
                  </a:txBody>
                  <a:tcPr/>
                </a:tc>
                <a:tc gridSpan="2">
                  <a:txBody>
                    <a:bodyPr/>
                    <a:lstStyle/>
                    <a:p>
                      <a:r>
                        <a:rPr lang="en-US" dirty="0" smtClean="0"/>
                        <a:t>MS Office</a:t>
                      </a:r>
                      <a:endParaRPr lang="en-US" dirty="0"/>
                    </a:p>
                  </a:txBody>
                  <a:tcPr/>
                </a:tc>
                <a:tc hMerge="1">
                  <a:txBody>
                    <a:bodyPr/>
                    <a:lstStyle/>
                    <a:p>
                      <a:endParaRPr lang="en-US"/>
                    </a:p>
                  </a:txBody>
                  <a:tcPr/>
                </a:tc>
              </a:tr>
              <a:tr h="370840">
                <a:tc>
                  <a:txBody>
                    <a:bodyPr/>
                    <a:lstStyle/>
                    <a:p>
                      <a:endParaRPr lang="en-US"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r>
              <a:tr h="370840">
                <a:tc>
                  <a:txBody>
                    <a:bodyPr/>
                    <a:lstStyle/>
                    <a:p>
                      <a:r>
                        <a:rPr lang="en-US" dirty="0" smtClean="0"/>
                        <a:t>Able</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147.236</a:t>
                      </a:r>
                      <a:endParaRPr lang="en-US" dirty="0"/>
                    </a:p>
                  </a:txBody>
                  <a:tcPr/>
                </a:tc>
                <a:tc>
                  <a:txBody>
                    <a:bodyPr/>
                    <a:lstStyle/>
                    <a:p>
                      <a:r>
                        <a:rPr lang="en-US" dirty="0" smtClean="0"/>
                        <a:t>15.912</a:t>
                      </a:r>
                      <a:endParaRPr lang="en-US" dirty="0"/>
                    </a:p>
                  </a:txBody>
                  <a:tcPr/>
                </a:tc>
                <a:tc>
                  <a:txBody>
                    <a:bodyPr/>
                    <a:lstStyle/>
                    <a:p>
                      <a:r>
                        <a:rPr lang="en-US" dirty="0" smtClean="0"/>
                        <a:t>128.526</a:t>
                      </a:r>
                      <a:endParaRPr lang="en-US" dirty="0"/>
                    </a:p>
                  </a:txBody>
                  <a:tcPr/>
                </a:tc>
                <a:tc>
                  <a:txBody>
                    <a:bodyPr/>
                    <a:lstStyle/>
                    <a:p>
                      <a:r>
                        <a:rPr lang="en-US" dirty="0" smtClean="0"/>
                        <a:t>10.1733</a:t>
                      </a:r>
                      <a:endParaRPr lang="en-US" dirty="0"/>
                    </a:p>
                  </a:txBody>
                  <a:tcPr/>
                </a:tc>
              </a:tr>
              <a:tr h="370840">
                <a:tc>
                  <a:txBody>
                    <a:bodyPr/>
                    <a:lstStyle/>
                    <a:p>
                      <a:r>
                        <a:rPr lang="en-US" dirty="0" smtClean="0"/>
                        <a:t>Older</a:t>
                      </a:r>
                      <a:endParaRPr lang="en-US" dirty="0"/>
                    </a:p>
                  </a:txBody>
                  <a:tcPr/>
                </a:tc>
                <a:tc>
                  <a:txBody>
                    <a:bodyPr/>
                    <a:lstStyle/>
                    <a:p>
                      <a:r>
                        <a:rPr lang="en-US" dirty="0" smtClean="0"/>
                        <a:t>226.845</a:t>
                      </a:r>
                      <a:endParaRPr lang="en-US" dirty="0"/>
                    </a:p>
                  </a:txBody>
                  <a:tcPr/>
                </a:tc>
                <a:tc>
                  <a:txBody>
                    <a:bodyPr/>
                    <a:lstStyle/>
                    <a:p>
                      <a:r>
                        <a:rPr lang="en-US" dirty="0" smtClean="0"/>
                        <a:t>72.801</a:t>
                      </a:r>
                      <a:endParaRPr lang="en-US" dirty="0"/>
                    </a:p>
                  </a:txBody>
                  <a:tcPr/>
                </a:tc>
                <a:tc>
                  <a:txBody>
                    <a:bodyPr/>
                    <a:lstStyle/>
                    <a:p>
                      <a:r>
                        <a:rPr lang="en-US" dirty="0" smtClean="0"/>
                        <a:t>221.076</a:t>
                      </a:r>
                      <a:endParaRPr lang="en-US" dirty="0"/>
                    </a:p>
                  </a:txBody>
                  <a:tcPr/>
                </a:tc>
                <a:tc>
                  <a:txBody>
                    <a:bodyPr/>
                    <a:lstStyle/>
                    <a:p>
                      <a:r>
                        <a:rPr lang="en-US" dirty="0" smtClean="0"/>
                        <a:t>63.239</a:t>
                      </a:r>
                      <a:endParaRPr lang="en-US" dirty="0"/>
                    </a:p>
                  </a:txBody>
                  <a:tcPr/>
                </a:tc>
                <a:tc>
                  <a:txBody>
                    <a:bodyPr/>
                    <a:lstStyle/>
                    <a:p>
                      <a:r>
                        <a:rPr lang="en-US" dirty="0" smtClean="0"/>
                        <a:t>163.282</a:t>
                      </a:r>
                      <a:endParaRPr lang="en-US" dirty="0"/>
                    </a:p>
                  </a:txBody>
                  <a:tcPr/>
                </a:tc>
                <a:tc>
                  <a:txBody>
                    <a:bodyPr/>
                    <a:lstStyle/>
                    <a:p>
                      <a:r>
                        <a:rPr lang="en-US" dirty="0" smtClean="0"/>
                        <a:t>30.4858</a:t>
                      </a:r>
                      <a:endParaRPr lang="en-US" dirty="0"/>
                    </a:p>
                  </a:txBody>
                  <a:tcPr/>
                </a:tc>
              </a:tr>
              <a:tr h="370840">
                <a:tc>
                  <a:txBody>
                    <a:bodyPr/>
                    <a:lstStyle/>
                    <a:p>
                      <a:r>
                        <a:rPr lang="en-US" dirty="0" smtClean="0"/>
                        <a:t>UCP</a:t>
                      </a:r>
                      <a:endParaRPr lang="en-US" dirty="0"/>
                    </a:p>
                  </a:txBody>
                  <a:tcPr/>
                </a:tc>
                <a:tc>
                  <a:txBody>
                    <a:bodyPr/>
                    <a:lstStyle/>
                    <a:p>
                      <a:r>
                        <a:rPr lang="en-US" dirty="0" smtClean="0"/>
                        <a:t>406.756</a:t>
                      </a:r>
                      <a:endParaRPr lang="en-US" dirty="0"/>
                    </a:p>
                  </a:txBody>
                  <a:tcPr/>
                </a:tc>
                <a:tc>
                  <a:txBody>
                    <a:bodyPr/>
                    <a:lstStyle/>
                    <a:p>
                      <a:r>
                        <a:rPr lang="en-US" dirty="0" smtClean="0"/>
                        <a:t>285.245</a:t>
                      </a:r>
                      <a:endParaRPr lang="en-US" dirty="0"/>
                    </a:p>
                  </a:txBody>
                  <a:tcPr/>
                </a:tc>
                <a:tc>
                  <a:txBody>
                    <a:bodyPr/>
                    <a:lstStyle/>
                    <a:p>
                      <a:r>
                        <a:rPr lang="en-US" dirty="0" smtClean="0"/>
                        <a:t>391.059</a:t>
                      </a:r>
                      <a:endParaRPr lang="en-US" dirty="0"/>
                    </a:p>
                  </a:txBody>
                  <a:tcPr/>
                </a:tc>
                <a:tc>
                  <a:txBody>
                    <a:bodyPr/>
                    <a:lstStyle/>
                    <a:p>
                      <a:r>
                        <a:rPr lang="en-US" dirty="0" smtClean="0"/>
                        <a:t>128.410</a:t>
                      </a:r>
                      <a:endParaRPr lang="en-US" dirty="0"/>
                    </a:p>
                  </a:txBody>
                  <a:tcPr/>
                </a:tc>
                <a:tc>
                  <a:txBody>
                    <a:bodyPr/>
                    <a:lstStyle/>
                    <a:p>
                      <a:r>
                        <a:rPr lang="en-US" dirty="0" smtClean="0"/>
                        <a:t>290.252</a:t>
                      </a:r>
                      <a:endParaRPr lang="en-US" dirty="0"/>
                    </a:p>
                  </a:txBody>
                  <a:tcPr/>
                </a:tc>
                <a:tc>
                  <a:txBody>
                    <a:bodyPr/>
                    <a:lstStyle/>
                    <a:p>
                      <a:r>
                        <a:rPr lang="en-US" dirty="0" smtClean="0"/>
                        <a:t>74.4451</a:t>
                      </a:r>
                      <a:endParaRPr lang="en-US" dirty="0"/>
                    </a:p>
                  </a:txBody>
                  <a:tcPr/>
                </a:tc>
              </a:tr>
            </a:tbl>
          </a:graphicData>
        </a:graphic>
      </p:graphicFrame>
    </p:spTree>
    <p:extLst>
      <p:ext uri="{BB962C8B-B14F-4D97-AF65-F5344CB8AC3E}">
        <p14:creationId xmlns:p14="http://schemas.microsoft.com/office/powerpoint/2010/main" val="428315847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r"/>
            <a:r>
              <a:rPr lang="en-US" sz="4000" b="1" dirty="0" smtClean="0">
                <a:solidFill>
                  <a:srgbClr val="FFFFFF"/>
                </a:solidFill>
              </a:rPr>
              <a:t>And unexpected differ-</a:t>
            </a:r>
            <a:br>
              <a:rPr lang="en-US" sz="4000" b="1" dirty="0" smtClean="0">
                <a:solidFill>
                  <a:srgbClr val="FFFFFF"/>
                </a:solidFill>
              </a:rPr>
            </a:br>
            <a:r>
              <a:rPr lang="en-US" sz="4000" b="1" dirty="0" err="1" smtClean="0">
                <a:solidFill>
                  <a:srgbClr val="FFFFFF"/>
                </a:solidFill>
              </a:rPr>
              <a:t>ences</a:t>
            </a:r>
            <a:r>
              <a:rPr lang="en-US" sz="4000" b="1" dirty="0" smtClean="0">
                <a:solidFill>
                  <a:srgbClr val="FFFFFF"/>
                </a:solidFill>
              </a:rPr>
              <a:t> that made analysis difficult</a:t>
            </a:r>
          </a:p>
        </p:txBody>
      </p:sp>
      <p:pic>
        <p:nvPicPr>
          <p:cNvPr id="4" name="Picture 3"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570" y="2183167"/>
            <a:ext cx="952458" cy="939362"/>
          </a:xfrm>
          <a:prstGeom prst="rect">
            <a:avLst/>
          </a:prstGeom>
          <a:solidFill>
            <a:srgbClr val="FFFFFF"/>
          </a:solidFill>
        </p:spPr>
      </p:pic>
    </p:spTree>
    <p:extLst>
      <p:ext uri="{BB962C8B-B14F-4D97-AF65-F5344CB8AC3E}">
        <p14:creationId xmlns:p14="http://schemas.microsoft.com/office/powerpoint/2010/main" val="673375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00142" y="5764180"/>
            <a:ext cx="4572000" cy="646331"/>
          </a:xfrm>
          <a:prstGeom prst="rect">
            <a:avLst/>
          </a:prstGeom>
        </p:spPr>
        <p:txBody>
          <a:bodyPr>
            <a:spAutoFit/>
          </a:bodyPr>
          <a:lstStyle/>
          <a:p>
            <a:r>
              <a:rPr lang="en-US" b="1" dirty="0" smtClean="0"/>
              <a:t>Attempt to double-click desktop icon</a:t>
            </a:r>
          </a:p>
          <a:p>
            <a:r>
              <a:rPr lang="en-US" b="1" dirty="0" smtClean="0"/>
              <a:t>Duration: 1 minute 40 seconds</a:t>
            </a:r>
          </a:p>
        </p:txBody>
      </p:sp>
      <p:sp>
        <p:nvSpPr>
          <p:cNvPr id="17" name="Title 16"/>
          <p:cNvSpPr>
            <a:spLocks noGrp="1"/>
          </p:cNvSpPr>
          <p:nvPr>
            <p:ph type="title"/>
          </p:nvPr>
        </p:nvSpPr>
        <p:spPr>
          <a:xfrm>
            <a:off x="954132" y="90319"/>
            <a:ext cx="7377276" cy="990107"/>
          </a:xfrm>
        </p:spPr>
        <p:txBody>
          <a:bodyPr/>
          <a:lstStyle/>
          <a:p>
            <a:r>
              <a:rPr lang="en-US" dirty="0" smtClean="0"/>
              <a:t>Pointing Problems</a:t>
            </a:r>
            <a:endParaRPr lang="en-US" dirty="0"/>
          </a:p>
        </p:txBody>
      </p:sp>
      <p:pic>
        <p:nvPicPr>
          <p:cNvPr id="8" name="full-length-desktop.mov">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600142" y="1300269"/>
            <a:ext cx="6634431" cy="4422954"/>
          </a:xfrm>
          <a:prstGeom prst="rect">
            <a:avLst/>
          </a:prstGeom>
        </p:spPr>
      </p:pic>
    </p:spTree>
    <p:extLst>
      <p:ext uri="{BB962C8B-B14F-4D97-AF65-F5344CB8AC3E}">
        <p14:creationId xmlns:p14="http://schemas.microsoft.com/office/powerpoint/2010/main" val="4289988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9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6/24/14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20</a:t>
            </a:fld>
            <a:endParaRPr lang="en-US" dirty="0"/>
          </a:p>
        </p:txBody>
      </p:sp>
      <p:sp>
        <p:nvSpPr>
          <p:cNvPr id="7" name="Rectangle 6"/>
          <p:cNvSpPr/>
          <p:nvPr/>
        </p:nvSpPr>
        <p:spPr>
          <a:xfrm>
            <a:off x="465996" y="2777177"/>
            <a:ext cx="1536104" cy="1011615"/>
          </a:xfrm>
          <a:prstGeom prst="rect">
            <a:avLst/>
          </a:prstGeom>
          <a:solidFill>
            <a:srgbClr val="6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073802"/>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21105"/>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777177"/>
            <a:ext cx="1761884" cy="2175630"/>
          </a:xfrm>
          <a:prstGeom prst="rect">
            <a:avLst/>
          </a:prstGeom>
          <a:solidFill>
            <a:srgbClr val="6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073802"/>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7" name="TextBox 16"/>
          <p:cNvSpPr txBox="1"/>
          <p:nvPr/>
        </p:nvSpPr>
        <p:spPr>
          <a:xfrm>
            <a:off x="4092016" y="2432272"/>
            <a:ext cx="1492679" cy="369332"/>
          </a:xfrm>
          <a:prstGeom prst="rect">
            <a:avLst/>
          </a:prstGeom>
          <a:noFill/>
        </p:spPr>
        <p:txBody>
          <a:bodyPr wrap="none" rtlCol="0">
            <a:spAutoFit/>
          </a:bodyPr>
          <a:lstStyle/>
          <a:p>
            <a:r>
              <a:rPr lang="en-US" dirty="0" smtClean="0"/>
              <a:t>Analysis &amp; </a:t>
            </a:r>
            <a:r>
              <a:rPr lang="en-US" dirty="0" err="1" smtClean="0"/>
              <a:t>etc</a:t>
            </a:r>
            <a:endParaRPr lang="en-US" dirty="0"/>
          </a:p>
        </p:txBody>
      </p:sp>
      <p:sp>
        <p:nvSpPr>
          <p:cNvPr id="23" name="Rectangle 22"/>
          <p:cNvSpPr/>
          <p:nvPr/>
        </p:nvSpPr>
        <p:spPr>
          <a:xfrm>
            <a:off x="4129530" y="2777177"/>
            <a:ext cx="1761884" cy="101161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Visualization of </a:t>
            </a:r>
            <a:r>
              <a:rPr lang="en-US" dirty="0" err="1" smtClean="0"/>
              <a:t>trensd</a:t>
            </a:r>
            <a:r>
              <a:rPr lang="en-US" dirty="0" smtClean="0"/>
              <a:t> within &amp; across subjects</a:t>
            </a:r>
          </a:p>
          <a:p>
            <a:pPr algn="ctr"/>
            <a:endParaRPr lang="en-US" dirty="0"/>
          </a:p>
        </p:txBody>
      </p:sp>
      <p:sp>
        <p:nvSpPr>
          <p:cNvPr id="24" name="Rectangle 23"/>
          <p:cNvSpPr/>
          <p:nvPr/>
        </p:nvSpPr>
        <p:spPr>
          <a:xfrm>
            <a:off x="4092016" y="5089457"/>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Supervised machine learning </a:t>
            </a:r>
            <a:endParaRPr lang="en-US" dirty="0"/>
          </a:p>
        </p:txBody>
      </p:sp>
      <p:sp>
        <p:nvSpPr>
          <p:cNvPr id="25" name="Rectangle 24"/>
          <p:cNvSpPr/>
          <p:nvPr/>
        </p:nvSpPr>
        <p:spPr>
          <a:xfrm>
            <a:off x="4143974" y="3921105"/>
            <a:ext cx="1709925" cy="101161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Statistical analysis (regression)</a:t>
            </a:r>
            <a:endParaRPr lang="en-US" dirty="0"/>
          </a:p>
        </p:txBody>
      </p:sp>
      <p:pic>
        <p:nvPicPr>
          <p:cNvPr id="26" name="Picture 25" descr="sampler_Users_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220" y="2981743"/>
            <a:ext cx="952458" cy="939362"/>
          </a:xfrm>
          <a:prstGeom prst="rect">
            <a:avLst/>
          </a:prstGeom>
          <a:solidFill>
            <a:srgbClr val="FFFFFF"/>
          </a:solidFill>
        </p:spPr>
      </p:pic>
    </p:spTree>
    <p:extLst>
      <p:ext uri="{BB962C8B-B14F-4D97-AF65-F5344CB8AC3E}">
        <p14:creationId xmlns:p14="http://schemas.microsoft.com/office/powerpoint/2010/main" val="753456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6/24/14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21</a:t>
            </a:fld>
            <a:endParaRPr lang="en-US" dirty="0"/>
          </a:p>
        </p:txBody>
      </p:sp>
      <p:sp>
        <p:nvSpPr>
          <p:cNvPr id="7" name="Rectangle 6"/>
          <p:cNvSpPr/>
          <p:nvPr/>
        </p:nvSpPr>
        <p:spPr>
          <a:xfrm>
            <a:off x="465996" y="2777177"/>
            <a:ext cx="1536104" cy="1011615"/>
          </a:xfrm>
          <a:prstGeom prst="rect">
            <a:avLst/>
          </a:prstGeom>
          <a:solidFill>
            <a:srgbClr val="6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073802"/>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21105"/>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777177"/>
            <a:ext cx="1761884" cy="2175630"/>
          </a:xfrm>
          <a:prstGeom prst="rect">
            <a:avLst/>
          </a:prstGeom>
          <a:solidFill>
            <a:srgbClr val="6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073802"/>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7" name="TextBox 16"/>
          <p:cNvSpPr txBox="1"/>
          <p:nvPr/>
        </p:nvSpPr>
        <p:spPr>
          <a:xfrm>
            <a:off x="4092016" y="2432272"/>
            <a:ext cx="1492679" cy="369332"/>
          </a:xfrm>
          <a:prstGeom prst="rect">
            <a:avLst/>
          </a:prstGeom>
          <a:noFill/>
        </p:spPr>
        <p:txBody>
          <a:bodyPr wrap="none" rtlCol="0">
            <a:spAutoFit/>
          </a:bodyPr>
          <a:lstStyle/>
          <a:p>
            <a:r>
              <a:rPr lang="en-US" dirty="0" smtClean="0"/>
              <a:t>Analysis &amp; </a:t>
            </a:r>
            <a:r>
              <a:rPr lang="en-US" dirty="0" err="1" smtClean="0"/>
              <a:t>etc</a:t>
            </a:r>
            <a:endParaRPr lang="en-US" dirty="0"/>
          </a:p>
        </p:txBody>
      </p:sp>
      <p:sp>
        <p:nvSpPr>
          <p:cNvPr id="23" name="Rectangle 22"/>
          <p:cNvSpPr/>
          <p:nvPr/>
        </p:nvSpPr>
        <p:spPr>
          <a:xfrm>
            <a:off x="4129530" y="2777177"/>
            <a:ext cx="1761884" cy="1011615"/>
          </a:xfrm>
          <a:prstGeom prst="rect">
            <a:avLst/>
          </a:prstGeom>
          <a:solidFill>
            <a:srgbClr val="6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Visualization of </a:t>
            </a:r>
            <a:r>
              <a:rPr lang="en-US" dirty="0" err="1" smtClean="0"/>
              <a:t>trensd</a:t>
            </a:r>
            <a:r>
              <a:rPr lang="en-US" dirty="0" smtClean="0"/>
              <a:t> within &amp; across subjects</a:t>
            </a:r>
          </a:p>
          <a:p>
            <a:pPr algn="ctr"/>
            <a:endParaRPr lang="en-US" dirty="0"/>
          </a:p>
        </p:txBody>
      </p:sp>
      <p:sp>
        <p:nvSpPr>
          <p:cNvPr id="24" name="Rectangle 23"/>
          <p:cNvSpPr/>
          <p:nvPr/>
        </p:nvSpPr>
        <p:spPr>
          <a:xfrm>
            <a:off x="4092016" y="5089457"/>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Supervised machine learning </a:t>
            </a:r>
            <a:endParaRPr lang="en-US" dirty="0"/>
          </a:p>
        </p:txBody>
      </p:sp>
      <p:sp>
        <p:nvSpPr>
          <p:cNvPr id="25" name="Rectangle 24"/>
          <p:cNvSpPr/>
          <p:nvPr/>
        </p:nvSpPr>
        <p:spPr>
          <a:xfrm>
            <a:off x="4143974" y="3921105"/>
            <a:ext cx="1709925" cy="1011615"/>
          </a:xfrm>
          <a:prstGeom prst="rect">
            <a:avLst/>
          </a:prstGeom>
          <a:solidFill>
            <a:srgbClr val="6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Statistical analysis (regression)</a:t>
            </a:r>
            <a:endParaRPr lang="en-US" dirty="0"/>
          </a:p>
        </p:txBody>
      </p:sp>
      <p:pic>
        <p:nvPicPr>
          <p:cNvPr id="26" name="Picture 25" descr="sampler_Users_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220" y="2981743"/>
            <a:ext cx="952458" cy="939362"/>
          </a:xfrm>
          <a:prstGeom prst="rect">
            <a:avLst/>
          </a:prstGeom>
          <a:solidFill>
            <a:srgbClr val="FFFFFF"/>
          </a:solidFill>
        </p:spPr>
      </p:pic>
    </p:spTree>
    <p:extLst>
      <p:ext uri="{BB962C8B-B14F-4D97-AF65-F5344CB8AC3E}">
        <p14:creationId xmlns:p14="http://schemas.microsoft.com/office/powerpoint/2010/main" val="1363679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6/24/14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4095729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786219" cy="990107"/>
          </a:xfrm>
        </p:spPr>
        <p:txBody>
          <a:bodyPr/>
          <a:lstStyle/>
          <a:p>
            <a:r>
              <a:rPr lang="en-US" dirty="0" smtClean="0"/>
              <a:t>Characterizing Performance: Throughput</a:t>
            </a:r>
            <a:endParaRPr lang="en-US" dirty="0"/>
          </a:p>
        </p:txBody>
      </p:sp>
      <p:pic>
        <p:nvPicPr>
          <p:cNvPr id="7" name="Content Placeholder 6"/>
          <p:cNvPicPr>
            <a:picLocks noGrp="1" noChangeAspect="1"/>
          </p:cNvPicPr>
          <p:nvPr>
            <p:ph idx="1"/>
          </p:nvPr>
        </p:nvPicPr>
        <p:blipFill>
          <a:blip r:embed="rId2"/>
          <a:srcRect t="-37269" b="-37269"/>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6/24/14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sp>
        <p:nvSpPr>
          <p:cNvPr id="9" name="Rectangle 8"/>
          <p:cNvSpPr/>
          <p:nvPr/>
        </p:nvSpPr>
        <p:spPr>
          <a:xfrm>
            <a:off x="800571" y="5372284"/>
            <a:ext cx="7548106" cy="1384995"/>
          </a:xfrm>
          <a:prstGeom prst="rect">
            <a:avLst/>
          </a:prstGeom>
        </p:spPr>
        <p:txBody>
          <a:bodyPr wrap="square">
            <a:spAutoFit/>
          </a:bodyPr>
          <a:lstStyle/>
          <a:p>
            <a:r>
              <a:rPr lang="en-US" sz="2800" dirty="0">
                <a:solidFill>
                  <a:schemeClr val="tx2"/>
                </a:solidFill>
              </a:rPr>
              <a:t>Movement speed, independent of target size and distance to target </a:t>
            </a:r>
            <a:r>
              <a:rPr lang="en-US" sz="2400" dirty="0">
                <a:solidFill>
                  <a:schemeClr val="tx2"/>
                </a:solidFill>
              </a:rPr>
              <a:t>[ISO 9241-9 1998]</a:t>
            </a:r>
            <a:br>
              <a:rPr lang="en-US" sz="2400" dirty="0">
                <a:solidFill>
                  <a:schemeClr val="tx2"/>
                </a:solidFill>
              </a:rPr>
            </a:br>
            <a:r>
              <a:rPr lang="en-US" sz="2800" dirty="0">
                <a:solidFill>
                  <a:schemeClr val="tx2"/>
                </a:solidFill>
              </a:rPr>
              <a:t> </a:t>
            </a:r>
          </a:p>
        </p:txBody>
      </p:sp>
    </p:spTree>
    <p:extLst>
      <p:ext uri="{BB962C8B-B14F-4D97-AF65-F5344CB8AC3E}">
        <p14:creationId xmlns:p14="http://schemas.microsoft.com/office/powerpoint/2010/main" val="721761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439306"/>
            <a:ext cx="6280441" cy="990107"/>
          </a:xfrm>
        </p:spPr>
        <p:txBody>
          <a:bodyPr/>
          <a:lstStyle/>
          <a:p>
            <a:r>
              <a:rPr lang="en-US" dirty="0" smtClean="0"/>
              <a:t>Detecting Pointing Problems</a:t>
            </a:r>
            <a:endParaRPr lang="en-US" dirty="0"/>
          </a:p>
        </p:txBody>
      </p:sp>
      <p:sp>
        <p:nvSpPr>
          <p:cNvPr id="3" name="Content Placeholder 2"/>
          <p:cNvSpPr>
            <a:spLocks noGrp="1"/>
          </p:cNvSpPr>
          <p:nvPr>
            <p:ph idx="1"/>
          </p:nvPr>
        </p:nvSpPr>
        <p:spPr>
          <a:xfrm>
            <a:off x="1128943" y="1524293"/>
            <a:ext cx="7048804" cy="4379976"/>
          </a:xfrm>
        </p:spPr>
        <p:txBody>
          <a:bodyPr/>
          <a:lstStyle/>
          <a:p>
            <a:r>
              <a:rPr lang="en-US" dirty="0" smtClean="0"/>
              <a:t>Limited to Office and Internet data (common to all groups)</a:t>
            </a:r>
          </a:p>
          <a:p>
            <a:r>
              <a:rPr lang="en-US" dirty="0" smtClean="0"/>
              <a:t>Generated </a:t>
            </a:r>
            <a:r>
              <a:rPr lang="en-US" dirty="0"/>
              <a:t>77 features</a:t>
            </a:r>
          </a:p>
          <a:p>
            <a:pPr lvl="1"/>
            <a:r>
              <a:rPr lang="en-US" dirty="0"/>
              <a:t>Pointer features: clicking and movement</a:t>
            </a:r>
          </a:p>
          <a:p>
            <a:pPr lvl="1"/>
            <a:r>
              <a:rPr lang="en-US" dirty="0"/>
              <a:t>Target sizes</a:t>
            </a:r>
          </a:p>
          <a:p>
            <a:pPr lvl="1"/>
            <a:r>
              <a:rPr lang="en-US" dirty="0"/>
              <a:t>Keyboard and window event features</a:t>
            </a:r>
          </a:p>
          <a:p>
            <a:r>
              <a:rPr lang="en-US" dirty="0" smtClean="0"/>
              <a:t>Two-level predictive model distinguishes between groups @ </a:t>
            </a:r>
            <a:r>
              <a:rPr lang="en-US" smtClean="0"/>
              <a:t>~90-92% accuracy</a:t>
            </a:r>
            <a:endParaRPr lang="en-US" dirty="0" smtClean="0"/>
          </a:p>
          <a:p>
            <a:pPr lvl="1">
              <a:buFont typeface="Arial"/>
              <a:buChar char="•"/>
            </a:pPr>
            <a:r>
              <a:rPr lang="en-US" dirty="0" smtClean="0"/>
              <a:t>Able bodied (AB) (few pointing problems)</a:t>
            </a:r>
          </a:p>
          <a:p>
            <a:pPr lvl="1">
              <a:buFont typeface="Arial"/>
              <a:buChar char="•"/>
            </a:pPr>
            <a:r>
              <a:rPr lang="en-US" dirty="0" smtClean="0"/>
              <a:t>Older adults (OA) </a:t>
            </a:r>
            <a:r>
              <a:rPr lang="en-US" i="1" dirty="0" smtClean="0"/>
              <a:t>and</a:t>
            </a:r>
            <a:r>
              <a:rPr lang="en-US" dirty="0" smtClean="0"/>
              <a:t> participants with motor impairments (MI) (more pointing problems)</a:t>
            </a:r>
          </a:p>
          <a:p>
            <a:pPr lvl="1">
              <a:buFont typeface="Arial"/>
              <a:buChar char="•"/>
            </a:pPr>
            <a:endParaRPr lang="en-US" dirty="0" smtClean="0"/>
          </a:p>
          <a:p>
            <a:pPr lvl="1">
              <a:buFont typeface="Arial"/>
              <a:buChar char="•"/>
            </a:pPr>
            <a:endParaRPr lang="en-US" dirty="0" smtClean="0"/>
          </a:p>
          <a:p>
            <a:pPr lvl="1"/>
            <a:endParaRPr lang="en-US" dirty="0" smtClean="0"/>
          </a:p>
        </p:txBody>
      </p:sp>
    </p:spTree>
    <p:extLst>
      <p:ext uri="{BB962C8B-B14F-4D97-AF65-F5344CB8AC3E}">
        <p14:creationId xmlns:p14="http://schemas.microsoft.com/office/powerpoint/2010/main" val="9185645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2: Windowed Results</a:t>
            </a:r>
            <a:endParaRPr lang="en-US" dirty="0"/>
          </a:p>
        </p:txBody>
      </p:sp>
      <p:pic>
        <p:nvPicPr>
          <p:cNvPr id="8" name="Picture 7"/>
          <p:cNvPicPr>
            <a:picLocks noChangeAspect="1"/>
          </p:cNvPicPr>
          <p:nvPr/>
        </p:nvPicPr>
        <p:blipFill>
          <a:blip r:embed="rId3"/>
          <a:stretch>
            <a:fillRect/>
          </a:stretch>
        </p:blipFill>
        <p:spPr>
          <a:xfrm>
            <a:off x="76200" y="249453"/>
            <a:ext cx="1092200" cy="795122"/>
          </a:xfrm>
          <a:prstGeom prst="rect">
            <a:avLst/>
          </a:prstGeom>
        </p:spPr>
      </p:pic>
      <p:graphicFrame>
        <p:nvGraphicFramePr>
          <p:cNvPr id="13" name="Chart 12"/>
          <p:cNvGraphicFramePr/>
          <p:nvPr/>
        </p:nvGraphicFramePr>
        <p:xfrm>
          <a:off x="460191" y="1044575"/>
          <a:ext cx="8531409" cy="467294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0385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User Error: Helping People with Motor Impairments</a:t>
            </a:r>
            <a:endParaRPr lang="en-US" dirty="0"/>
          </a:p>
        </p:txBody>
      </p:sp>
      <p:sp>
        <p:nvSpPr>
          <p:cNvPr id="3" name="Content Placeholder 2"/>
          <p:cNvSpPr>
            <a:spLocks noGrp="1"/>
          </p:cNvSpPr>
          <p:nvPr>
            <p:ph idx="1"/>
          </p:nvPr>
        </p:nvSpPr>
        <p:spPr>
          <a:xfrm>
            <a:off x="215279" y="2895600"/>
            <a:ext cx="4764132" cy="2743200"/>
          </a:xfrm>
        </p:spPr>
        <p:txBody>
          <a:bodyPr>
            <a:normAutofit/>
          </a:bodyPr>
          <a:lstStyle/>
          <a:p>
            <a:pPr>
              <a:buNone/>
            </a:pPr>
            <a:r>
              <a:rPr lang="en-US" dirty="0" smtClean="0"/>
              <a:t>Click location not always equal to intent</a:t>
            </a:r>
          </a:p>
          <a:p>
            <a:pPr>
              <a:buNone/>
            </a:pPr>
            <a:r>
              <a:rPr lang="en-US" dirty="0" smtClean="0"/>
              <a:t>Model click as PMF</a:t>
            </a:r>
          </a:p>
          <a:p>
            <a:pPr>
              <a:buNone/>
            </a:pPr>
            <a:r>
              <a:rPr lang="en-US" dirty="0" smtClean="0"/>
              <a:t>Re-ran to see new outcome for 4 people</a:t>
            </a:r>
            <a:endParaRPr lang="en-US" sz="3000" dirty="0" smtClean="0"/>
          </a:p>
          <a:p>
            <a:pPr>
              <a:buNone/>
            </a:pPr>
            <a:endParaRPr lang="en-US" dirty="0"/>
          </a:p>
        </p:txBody>
      </p:sp>
      <p:sp>
        <p:nvSpPr>
          <p:cNvPr id="4" name="Slide Number Placeholder 3"/>
          <p:cNvSpPr>
            <a:spLocks noGrp="1"/>
          </p:cNvSpPr>
          <p:nvPr>
            <p:ph type="sldNum" sz="quarter" idx="12"/>
          </p:nvPr>
        </p:nvSpPr>
        <p:spPr/>
        <p:txBody>
          <a:bodyPr/>
          <a:lstStyle/>
          <a:p>
            <a:fld id="{DE2E7A3E-C0FB-43C1-9311-5BF411DECC02}" type="slidenum">
              <a:rPr lang="en-US" smtClean="0"/>
              <a:pPr/>
              <a:t>26</a:t>
            </a:fld>
            <a:endParaRPr lang="en-US"/>
          </a:p>
        </p:txBody>
      </p:sp>
      <p:graphicFrame>
        <p:nvGraphicFramePr>
          <p:cNvPr id="5" name="Chart 4"/>
          <p:cNvGraphicFramePr/>
          <p:nvPr>
            <p:extLst>
              <p:ext uri="{D42A27DB-BD31-4B8C-83A1-F6EECF244321}">
                <p14:modId xmlns:p14="http://schemas.microsoft.com/office/powerpoint/2010/main" val="3036755362"/>
              </p:ext>
            </p:extLst>
          </p:nvPr>
        </p:nvGraphicFramePr>
        <p:xfrm>
          <a:off x="4267200" y="2296460"/>
          <a:ext cx="4343400" cy="381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83630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User Error: Helping People with Motor Impairments</a:t>
            </a:r>
            <a:endParaRPr lang="en-US" dirty="0"/>
          </a:p>
        </p:txBody>
      </p:sp>
      <p:sp>
        <p:nvSpPr>
          <p:cNvPr id="3" name="Content Placeholder 2"/>
          <p:cNvSpPr>
            <a:spLocks noGrp="1"/>
          </p:cNvSpPr>
          <p:nvPr>
            <p:ph idx="1"/>
          </p:nvPr>
        </p:nvSpPr>
        <p:spPr>
          <a:xfrm>
            <a:off x="215279" y="2895600"/>
            <a:ext cx="4764132" cy="2743200"/>
          </a:xfrm>
        </p:spPr>
        <p:txBody>
          <a:bodyPr>
            <a:normAutofit/>
          </a:bodyPr>
          <a:lstStyle/>
          <a:p>
            <a:pPr>
              <a:buNone/>
            </a:pPr>
            <a:r>
              <a:rPr lang="en-US" dirty="0" smtClean="0"/>
              <a:t>Click location not always equal to intent</a:t>
            </a:r>
          </a:p>
          <a:p>
            <a:pPr>
              <a:buNone/>
            </a:pPr>
            <a:r>
              <a:rPr lang="en-US" dirty="0" smtClean="0"/>
              <a:t>Model click as PMF</a:t>
            </a:r>
          </a:p>
          <a:p>
            <a:pPr>
              <a:buNone/>
            </a:pPr>
            <a:r>
              <a:rPr lang="en-US" dirty="0" smtClean="0"/>
              <a:t>Re-ran to see new outcome for 4 people</a:t>
            </a:r>
            <a:endParaRPr lang="en-US" sz="3000" dirty="0" smtClean="0"/>
          </a:p>
          <a:p>
            <a:pPr>
              <a:buNone/>
            </a:pPr>
            <a:endParaRPr lang="en-US" dirty="0"/>
          </a:p>
        </p:txBody>
      </p:sp>
      <p:sp>
        <p:nvSpPr>
          <p:cNvPr id="4" name="Slide Number Placeholder 3"/>
          <p:cNvSpPr>
            <a:spLocks noGrp="1"/>
          </p:cNvSpPr>
          <p:nvPr>
            <p:ph type="sldNum" sz="quarter" idx="12"/>
          </p:nvPr>
        </p:nvSpPr>
        <p:spPr/>
        <p:txBody>
          <a:bodyPr/>
          <a:lstStyle/>
          <a:p>
            <a:fld id="{DE2E7A3E-C0FB-43C1-9311-5BF411DECC02}" type="slidenum">
              <a:rPr lang="en-US" smtClean="0"/>
              <a:pPr/>
              <a:t>27</a:t>
            </a:fld>
            <a:endParaRPr lang="en-US"/>
          </a:p>
        </p:txBody>
      </p:sp>
      <p:graphicFrame>
        <p:nvGraphicFramePr>
          <p:cNvPr id="5" name="Chart 4"/>
          <p:cNvGraphicFramePr/>
          <p:nvPr>
            <p:extLst>
              <p:ext uri="{D42A27DB-BD31-4B8C-83A1-F6EECF244321}">
                <p14:modId xmlns:p14="http://schemas.microsoft.com/office/powerpoint/2010/main" val="3551975537"/>
              </p:ext>
            </p:extLst>
          </p:nvPr>
        </p:nvGraphicFramePr>
        <p:xfrm>
          <a:off x="4267200" y="2296460"/>
          <a:ext cx="4343400" cy="3810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3"/>
          <p:cNvSpPr txBox="1">
            <a:spLocks/>
          </p:cNvSpPr>
          <p:nvPr/>
        </p:nvSpPr>
        <p:spPr bwMode="auto">
          <a:xfrm>
            <a:off x="1187451" y="1752599"/>
            <a:ext cx="6813550" cy="4353861"/>
          </a:xfrm>
          <a:prstGeom prst="rect">
            <a:avLst/>
          </a:prstGeom>
          <a:solidFill>
            <a:schemeClr val="tx2">
              <a:alpha val="82000"/>
            </a:scheme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Could have used </a:t>
            </a:r>
            <a:r>
              <a:rPr lang="en-US" sz="4000" b="1" smtClean="0">
                <a:solidFill>
                  <a:srgbClr val="FFFFFF"/>
                </a:solidFill>
              </a:rPr>
              <a:t>original data… </a:t>
            </a:r>
            <a:r>
              <a:rPr lang="en-US" sz="4000" b="1" dirty="0" smtClean="0">
                <a:solidFill>
                  <a:srgbClr val="FFFFFF"/>
                </a:solidFill>
              </a:rPr>
              <a:t>but it was easier to run 4 new people on known targets! One big reason: Otherwise we didn’t have all the distractor targets. </a:t>
            </a:r>
          </a:p>
        </p:txBody>
      </p:sp>
    </p:spTree>
    <p:extLst>
      <p:ext uri="{BB962C8B-B14F-4D97-AF65-F5344CB8AC3E}">
        <p14:creationId xmlns:p14="http://schemas.microsoft.com/office/powerpoint/2010/main" val="606455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Real World Datasets</a:t>
            </a:r>
            <a:endParaRPr lang="en-US" dirty="0"/>
          </a:p>
        </p:txBody>
      </p:sp>
      <p:sp>
        <p:nvSpPr>
          <p:cNvPr id="3" name="Content Placeholder 2"/>
          <p:cNvSpPr>
            <a:spLocks noGrp="1"/>
          </p:cNvSpPr>
          <p:nvPr>
            <p:ph idx="1"/>
          </p:nvPr>
        </p:nvSpPr>
        <p:spPr/>
        <p:txBody>
          <a:bodyPr/>
          <a:lstStyle/>
          <a:p>
            <a:r>
              <a:rPr lang="en-US" dirty="0" smtClean="0"/>
              <a:t>Collected hundreds of hours of real world data from 27 people with and without pointing problems </a:t>
            </a:r>
          </a:p>
          <a:p>
            <a:endParaRPr lang="en-US" dirty="0" smtClean="0"/>
          </a:p>
          <a:p>
            <a:r>
              <a:rPr lang="en-US" dirty="0" smtClean="0"/>
              <a:t>Websurfing, socializing (email, instant messaging, social networking websites), homework, and video games</a:t>
            </a:r>
          </a:p>
          <a:p>
            <a:endParaRPr lang="en-US" dirty="0" smtClean="0"/>
          </a:p>
          <a:p>
            <a:r>
              <a:rPr lang="en-US" dirty="0" smtClean="0"/>
              <a:t>Both desktop and laptop usage</a:t>
            </a:r>
            <a:endParaRPr lang="en-US" dirty="0"/>
          </a:p>
        </p:txBody>
      </p:sp>
      <p:pic>
        <p:nvPicPr>
          <p:cNvPr id="4" name="Picture 3" descr="study-setup.JPG"/>
          <p:cNvPicPr>
            <a:picLocks noChangeAspect="1"/>
          </p:cNvPicPr>
          <p:nvPr/>
        </p:nvPicPr>
        <p:blipFill>
          <a:blip r:embed="rId3">
            <a:lum contrast="-11000"/>
          </a:blip>
          <a:srcRect r="4762"/>
          <a:stretch>
            <a:fillRect/>
          </a:stretch>
        </p:blipFill>
        <p:spPr>
          <a:xfrm>
            <a:off x="0" y="-76200"/>
            <a:ext cx="9179253" cy="7228661"/>
          </a:xfrm>
          <a:prstGeom prst="rect">
            <a:avLst/>
          </a:prstGeom>
        </p:spPr>
      </p:pic>
      <p:sp>
        <p:nvSpPr>
          <p:cNvPr id="5" name="Title 3"/>
          <p:cNvSpPr txBox="1">
            <a:spLocks/>
          </p:cNvSpPr>
          <p:nvPr/>
        </p:nvSpPr>
        <p:spPr bwMode="auto">
          <a:xfrm>
            <a:off x="0" y="-75904"/>
            <a:ext cx="9179253"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United Cerebral Palsy Pittsburgh </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(08-10</a:t>
            </a:r>
            <a:r>
              <a:rPr kumimoji="0" lang="en-US" sz="4000" b="1" i="0" u="none" strike="noStrike" kern="0" cap="none" spc="0" normalizeH="0" noProof="0" dirty="0" smtClean="0">
                <a:ln>
                  <a:noFill/>
                </a:ln>
                <a:solidFill>
                  <a:schemeClr val="bg1"/>
                </a:solidFill>
                <a:effectLst/>
                <a:uLnTx/>
                <a:uFillTx/>
                <a:latin typeface="+mj-lt"/>
                <a:ea typeface="ヒラギノ角ゴ Pro W3" pitchFamily="-105" charset="-128"/>
                <a:cs typeface="ヒラギノ角ゴ Pro W3" pitchFamily="-105" charset="-128"/>
              </a:rPr>
              <a:t>) </a:t>
            </a:r>
            <a:r>
              <a:rPr lang="en-US" sz="4000" b="1" kern="0" baseline="0" dirty="0" smtClean="0">
                <a:solidFill>
                  <a:schemeClr val="bg1"/>
                </a:solidFill>
                <a:latin typeface="+mj-lt"/>
                <a:ea typeface="ヒラギノ角ゴ Pro W3" pitchFamily="-105" charset="-128"/>
                <a:cs typeface="ヒラギノ角ゴ Pro W3" pitchFamily="-105" charset="-128"/>
              </a:rPr>
              <a:t>12 participants</a:t>
            </a:r>
            <a:endParaRPr kumimoji="0" lang="en-US" sz="4000" b="1" i="0" u="none" strike="noStrike" kern="0" cap="none" spc="0" normalizeH="0" baseline="0" noProof="0" dirty="0">
              <a:ln>
                <a:noFill/>
              </a:ln>
              <a:solidFill>
                <a:schemeClr val="bg1"/>
              </a:solidFill>
              <a:effectLst/>
              <a:uLnTx/>
              <a:uFillTx/>
              <a:latin typeface="+mj-lt"/>
              <a:ea typeface="ヒラギノ角ゴ Pro W3" pitchFamily="-105" charset="-128"/>
              <a:cs typeface="ヒラギノ角ゴ Pro W3" pitchFamily="-105" charset="-128"/>
            </a:endParaRPr>
          </a:p>
        </p:txBody>
      </p:sp>
    </p:spTree>
    <p:extLst>
      <p:ext uri="{BB962C8B-B14F-4D97-AF65-F5344CB8AC3E}">
        <p14:creationId xmlns:p14="http://schemas.microsoft.com/office/powerpoint/2010/main" val="2084173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33333"/>
          </a:solidFill>
        </p:spPr>
        <p:txBody>
          <a:bodyPr/>
          <a:lstStyle/>
          <a:p>
            <a:endParaRPr lang="en-US" dirty="0"/>
          </a:p>
        </p:txBody>
      </p:sp>
      <p:pic>
        <p:nvPicPr>
          <p:cNvPr id="4" name="Content Placeholder 3" descr="100_1584.JPG"/>
          <p:cNvPicPr>
            <a:picLocks noGrp="1" noChangeAspect="1"/>
          </p:cNvPicPr>
          <p:nvPr>
            <p:ph idx="1"/>
          </p:nvPr>
        </p:nvPicPr>
        <p:blipFill>
          <a:blip r:embed="rId3"/>
          <a:srcRect l="-679" r="414"/>
          <a:stretch>
            <a:fillRect/>
          </a:stretch>
        </p:blipFill>
        <p:spPr>
          <a:xfrm>
            <a:off x="-5150" y="16860"/>
            <a:ext cx="9158111" cy="6839954"/>
          </a:xfrm>
          <a:solidFill>
            <a:srgbClr val="333333"/>
          </a:solidFill>
          <a:ln w="9525" cap="flat" cmpd="sng" algn="ctr">
            <a:solidFill>
              <a:srgbClr val="FFFFFF"/>
            </a:solidFill>
            <a:prstDash val="solid"/>
            <a:miter lim="800000"/>
            <a:headEnd type="none" w="med" len="med"/>
            <a:tailEnd type="none" w="med" len="med"/>
          </a:ln>
        </p:spPr>
      </p:pic>
      <p:graphicFrame>
        <p:nvGraphicFramePr>
          <p:cNvPr id="5" name="Table 4"/>
          <p:cNvGraphicFramePr>
            <a:graphicFrameLocks noGrp="1"/>
          </p:cNvGraphicFramePr>
          <p:nvPr/>
        </p:nvGraphicFramePr>
        <p:xfrm>
          <a:off x="106327" y="3167098"/>
          <a:ext cx="8918222" cy="1584960"/>
        </p:xfrm>
        <a:graphic>
          <a:graphicData uri="http://schemas.openxmlformats.org/drawingml/2006/table">
            <a:tbl>
              <a:tblPr firstRow="1" bandRow="1">
                <a:tableStyleId>{5940675A-B579-460E-94D1-54222C63F5DA}</a:tableStyleId>
              </a:tblPr>
              <a:tblGrid>
                <a:gridCol w="2053787"/>
                <a:gridCol w="1770324"/>
                <a:gridCol w="1058333"/>
                <a:gridCol w="1848556"/>
                <a:gridCol w="2187222"/>
              </a:tblGrid>
              <a:tr h="370840">
                <a:tc>
                  <a:txBody>
                    <a:bodyPr/>
                    <a:lstStyle/>
                    <a:p>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Participants</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Female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Average</a:t>
                      </a:r>
                      <a:r>
                        <a:rPr lang="en-US" sz="2000" b="1" baseline="0" dirty="0" smtClean="0">
                          <a:solidFill>
                            <a:schemeClr val="bg1"/>
                          </a:solidFill>
                        </a:rPr>
                        <a:t> Age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a:t>
                      </a:r>
                      <a:r>
                        <a:rPr lang="en-US" sz="2000" b="1" baseline="0" dirty="0" smtClean="0">
                          <a:solidFill>
                            <a:schemeClr val="bg1"/>
                          </a:solidFill>
                        </a:rPr>
                        <a:t> data collected</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Able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1</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29.25</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22.87%</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Older Adult</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8</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8</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67.63</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69.15%</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Motor Impaired</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2</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41.75</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7.99%</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bl>
          </a:graphicData>
        </a:graphic>
      </p:graphicFrame>
      <p:sp>
        <p:nvSpPr>
          <p:cNvPr id="8" name="Title 3"/>
          <p:cNvSpPr txBox="1">
            <a:spLocks/>
          </p:cNvSpPr>
          <p:nvPr/>
        </p:nvSpPr>
        <p:spPr bwMode="auto">
          <a:xfrm>
            <a:off x="1905" y="-39584"/>
            <a:ext cx="9142095"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sz="4000" b="1" kern="0" dirty="0" smtClean="0">
                <a:solidFill>
                  <a:schemeClr val="bg1"/>
                </a:solidFill>
                <a:ea typeface="ヒラギノ角ゴ Pro W3" pitchFamily="-105" charset="-128"/>
                <a:cs typeface="ヒラギノ角ゴ Pro W3" pitchFamily="-105" charset="-128"/>
              </a:rPr>
              <a:t>Laptop Deployment: Multiple Groups (July 09 – 10) 17 participants</a:t>
            </a:r>
          </a:p>
        </p:txBody>
      </p:sp>
    </p:spTree>
    <p:extLst>
      <p:ext uri="{BB962C8B-B14F-4D97-AF65-F5344CB8AC3E}">
        <p14:creationId xmlns:p14="http://schemas.microsoft.com/office/powerpoint/2010/main" val="4214923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6/24/14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Tree>
    <p:extLst>
      <p:ext uri="{BB962C8B-B14F-4D97-AF65-F5344CB8AC3E}">
        <p14:creationId xmlns:p14="http://schemas.microsoft.com/office/powerpoint/2010/main" val="1502415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6/24/14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5" name="TextBox 14"/>
          <p:cNvSpPr txBox="1"/>
          <p:nvPr/>
        </p:nvSpPr>
        <p:spPr>
          <a:xfrm>
            <a:off x="4092016" y="2432272"/>
            <a:ext cx="1492679" cy="369332"/>
          </a:xfrm>
          <a:prstGeom prst="rect">
            <a:avLst/>
          </a:prstGeom>
          <a:noFill/>
        </p:spPr>
        <p:txBody>
          <a:bodyPr wrap="none" rtlCol="0">
            <a:spAutoFit/>
          </a:bodyPr>
          <a:lstStyle/>
          <a:p>
            <a:r>
              <a:rPr lang="en-US" dirty="0" smtClean="0"/>
              <a:t>Analysis &amp; </a:t>
            </a:r>
            <a:r>
              <a:rPr lang="en-US" dirty="0" err="1" smtClean="0"/>
              <a:t>etc</a:t>
            </a:r>
            <a:endParaRPr lang="en-US" dirty="0"/>
          </a:p>
        </p:txBody>
      </p:sp>
    </p:spTree>
    <p:extLst>
      <p:ext uri="{BB962C8B-B14F-4D97-AF65-F5344CB8AC3E}">
        <p14:creationId xmlns:p14="http://schemas.microsoft.com/office/powerpoint/2010/main" val="2207495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6/24/14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
        <p:nvSpPr>
          <p:cNvPr id="7" name="Rectangle 6"/>
          <p:cNvSpPr/>
          <p:nvPr/>
        </p:nvSpPr>
        <p:spPr>
          <a:xfrm>
            <a:off x="465996" y="2777177"/>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073802"/>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21105"/>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777177"/>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073802"/>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7" name="TextBox 16"/>
          <p:cNvSpPr txBox="1"/>
          <p:nvPr/>
        </p:nvSpPr>
        <p:spPr>
          <a:xfrm>
            <a:off x="4092016" y="2432272"/>
            <a:ext cx="1492679" cy="369332"/>
          </a:xfrm>
          <a:prstGeom prst="rect">
            <a:avLst/>
          </a:prstGeom>
          <a:noFill/>
        </p:spPr>
        <p:txBody>
          <a:bodyPr wrap="none" rtlCol="0">
            <a:spAutoFit/>
          </a:bodyPr>
          <a:lstStyle/>
          <a:p>
            <a:r>
              <a:rPr lang="en-US" dirty="0" smtClean="0"/>
              <a:t>Analysis &amp; </a:t>
            </a:r>
            <a:r>
              <a:rPr lang="en-US" dirty="0" err="1" smtClean="0"/>
              <a:t>etc</a:t>
            </a:r>
            <a:endParaRPr lang="en-US" dirty="0"/>
          </a:p>
        </p:txBody>
      </p:sp>
      <p:sp>
        <p:nvSpPr>
          <p:cNvPr id="23" name="Rectangle 22"/>
          <p:cNvSpPr/>
          <p:nvPr/>
        </p:nvSpPr>
        <p:spPr>
          <a:xfrm>
            <a:off x="4129530" y="2777177"/>
            <a:ext cx="176188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Visualization of </a:t>
            </a:r>
            <a:r>
              <a:rPr lang="en-US" dirty="0" err="1" smtClean="0"/>
              <a:t>trensd</a:t>
            </a:r>
            <a:r>
              <a:rPr lang="en-US" dirty="0" smtClean="0"/>
              <a:t> within &amp; across subjects</a:t>
            </a:r>
          </a:p>
          <a:p>
            <a:pPr algn="ctr"/>
            <a:endParaRPr lang="en-US" dirty="0"/>
          </a:p>
        </p:txBody>
      </p:sp>
      <p:sp>
        <p:nvSpPr>
          <p:cNvPr id="24" name="Rectangle 23"/>
          <p:cNvSpPr/>
          <p:nvPr/>
        </p:nvSpPr>
        <p:spPr>
          <a:xfrm>
            <a:off x="4092016" y="5089457"/>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Supervised machine learning </a:t>
            </a:r>
            <a:endParaRPr lang="en-US" dirty="0"/>
          </a:p>
        </p:txBody>
      </p:sp>
      <p:sp>
        <p:nvSpPr>
          <p:cNvPr id="25" name="Rectangle 24"/>
          <p:cNvSpPr/>
          <p:nvPr/>
        </p:nvSpPr>
        <p:spPr>
          <a:xfrm>
            <a:off x="4143974" y="3921105"/>
            <a:ext cx="1709925"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Statistical analysis (regression)</a:t>
            </a:r>
            <a:endParaRPr lang="en-US" dirty="0"/>
          </a:p>
        </p:txBody>
      </p:sp>
    </p:spTree>
    <p:extLst>
      <p:ext uri="{BB962C8B-B14F-4D97-AF65-F5344CB8AC3E}">
        <p14:creationId xmlns:p14="http://schemas.microsoft.com/office/powerpoint/2010/main" val="465744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6/24/14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7" name="Rectangle 6"/>
          <p:cNvSpPr/>
          <p:nvPr/>
        </p:nvSpPr>
        <p:spPr>
          <a:xfrm>
            <a:off x="465996" y="2777177"/>
            <a:ext cx="1536104" cy="1011615"/>
          </a:xfrm>
          <a:prstGeom prst="rect">
            <a:avLst/>
          </a:prstGeom>
          <a:solidFill>
            <a:srgbClr val="6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073802"/>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21105"/>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777177"/>
            <a:ext cx="1761884" cy="2175630"/>
          </a:xfrm>
          <a:prstGeom prst="rect">
            <a:avLst/>
          </a:prstGeom>
          <a:solidFill>
            <a:srgbClr val="67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073802"/>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7" name="TextBox 16"/>
          <p:cNvSpPr txBox="1"/>
          <p:nvPr/>
        </p:nvSpPr>
        <p:spPr>
          <a:xfrm>
            <a:off x="4092016" y="2432272"/>
            <a:ext cx="1492679" cy="369332"/>
          </a:xfrm>
          <a:prstGeom prst="rect">
            <a:avLst/>
          </a:prstGeom>
          <a:noFill/>
        </p:spPr>
        <p:txBody>
          <a:bodyPr wrap="none" rtlCol="0">
            <a:spAutoFit/>
          </a:bodyPr>
          <a:lstStyle/>
          <a:p>
            <a:r>
              <a:rPr lang="en-US" dirty="0" smtClean="0"/>
              <a:t>Analysis &amp; </a:t>
            </a:r>
            <a:r>
              <a:rPr lang="en-US" dirty="0" err="1" smtClean="0"/>
              <a:t>etc</a:t>
            </a:r>
            <a:endParaRPr lang="en-US" dirty="0"/>
          </a:p>
        </p:txBody>
      </p:sp>
      <p:sp>
        <p:nvSpPr>
          <p:cNvPr id="23" name="Rectangle 22"/>
          <p:cNvSpPr/>
          <p:nvPr/>
        </p:nvSpPr>
        <p:spPr>
          <a:xfrm>
            <a:off x="4129530" y="2777177"/>
            <a:ext cx="1761884" cy="101161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Visualization of </a:t>
            </a:r>
            <a:r>
              <a:rPr lang="en-US" dirty="0" err="1" smtClean="0"/>
              <a:t>trensd</a:t>
            </a:r>
            <a:r>
              <a:rPr lang="en-US" dirty="0" smtClean="0"/>
              <a:t> within &amp; across subjects</a:t>
            </a:r>
          </a:p>
          <a:p>
            <a:pPr algn="ctr"/>
            <a:endParaRPr lang="en-US" dirty="0"/>
          </a:p>
        </p:txBody>
      </p:sp>
      <p:sp>
        <p:nvSpPr>
          <p:cNvPr id="24" name="Rectangle 23"/>
          <p:cNvSpPr/>
          <p:nvPr/>
        </p:nvSpPr>
        <p:spPr>
          <a:xfrm>
            <a:off x="4092016" y="5089457"/>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Supervised machine learning </a:t>
            </a:r>
            <a:endParaRPr lang="en-US" dirty="0"/>
          </a:p>
        </p:txBody>
      </p:sp>
      <p:sp>
        <p:nvSpPr>
          <p:cNvPr id="25" name="Rectangle 24"/>
          <p:cNvSpPr/>
          <p:nvPr/>
        </p:nvSpPr>
        <p:spPr>
          <a:xfrm>
            <a:off x="4143974" y="3921105"/>
            <a:ext cx="1709925" cy="101161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Statistical analysis (regression)</a:t>
            </a:r>
            <a:endParaRPr lang="en-US" dirty="0"/>
          </a:p>
        </p:txBody>
      </p:sp>
    </p:spTree>
    <p:extLst>
      <p:ext uri="{BB962C8B-B14F-4D97-AF65-F5344CB8AC3E}">
        <p14:creationId xmlns:p14="http://schemas.microsoft.com/office/powerpoint/2010/main" val="1230051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333375"/>
            <a:ext cx="7620000" cy="711200"/>
          </a:xfrm>
        </p:spPr>
        <p:txBody>
          <a:bodyPr/>
          <a:lstStyle/>
          <a:p>
            <a:r>
              <a:rPr lang="en-US" smtClean="0"/>
              <a:t>Human Issues </a:t>
            </a:r>
            <a:r>
              <a:rPr lang="en-US" dirty="0" smtClean="0"/>
              <a:t>in Data Collection</a:t>
            </a:r>
            <a:endParaRPr lang="en-US" dirty="0"/>
          </a:p>
        </p:txBody>
      </p:sp>
      <p:sp>
        <p:nvSpPr>
          <p:cNvPr id="16" name="Subtitle 15"/>
          <p:cNvSpPr>
            <a:spLocks noGrp="1"/>
          </p:cNvSpPr>
          <p:nvPr>
            <p:ph idx="1"/>
          </p:nvPr>
        </p:nvSpPr>
        <p:spPr>
          <a:xfrm>
            <a:off x="3581400" y="1268413"/>
            <a:ext cx="5562600" cy="4968875"/>
          </a:xfrm>
        </p:spPr>
        <p:txBody>
          <a:bodyPr anchor="t"/>
          <a:lstStyle/>
          <a:p>
            <a:r>
              <a:rPr lang="en-US" dirty="0" smtClean="0"/>
              <a:t>Unobtrusive logging software</a:t>
            </a:r>
          </a:p>
          <a:p>
            <a:endParaRPr lang="en-US" dirty="0" smtClean="0"/>
          </a:p>
          <a:p>
            <a:r>
              <a:rPr lang="en-US" dirty="0" smtClean="0"/>
              <a:t>Participant has full control over study logistics</a:t>
            </a:r>
          </a:p>
          <a:p>
            <a:pPr lvl="1">
              <a:buFont typeface="Arial"/>
              <a:buChar char="•"/>
            </a:pPr>
            <a:r>
              <a:rPr lang="en-US" dirty="0" smtClean="0"/>
              <a:t>Task</a:t>
            </a:r>
          </a:p>
          <a:p>
            <a:pPr lvl="1">
              <a:buFont typeface="Arial"/>
              <a:buChar char="•"/>
            </a:pPr>
            <a:r>
              <a:rPr lang="en-US" dirty="0" smtClean="0"/>
              <a:t>Collected information</a:t>
            </a:r>
          </a:p>
          <a:p>
            <a:pPr lvl="1">
              <a:buFont typeface="Arial"/>
              <a:buChar char="•"/>
            </a:pPr>
            <a:r>
              <a:rPr lang="en-US" dirty="0" smtClean="0"/>
              <a:t>Frequency and duration</a:t>
            </a:r>
          </a:p>
          <a:p>
            <a:endParaRPr lang="en-US" dirty="0" smtClean="0"/>
          </a:p>
          <a:p>
            <a:r>
              <a:rPr lang="en-US" dirty="0" smtClean="0"/>
              <a:t>Desktop and laptop use</a:t>
            </a:r>
          </a:p>
        </p:txBody>
      </p:sp>
      <p:pic>
        <p:nvPicPr>
          <p:cNvPr id="6" name="Picture 5" descr="Picture 022.jpg"/>
          <p:cNvPicPr>
            <a:picLocks noChangeAspect="1"/>
          </p:cNvPicPr>
          <p:nvPr/>
        </p:nvPicPr>
        <p:blipFill>
          <a:blip r:embed="rId3"/>
          <a:stretch>
            <a:fillRect/>
          </a:stretch>
        </p:blipFill>
        <p:spPr>
          <a:xfrm>
            <a:off x="457200" y="1295400"/>
            <a:ext cx="2936875" cy="1819275"/>
          </a:xfrm>
          <a:prstGeom prst="rect">
            <a:avLst/>
          </a:prstGeom>
        </p:spPr>
      </p:pic>
      <p:pic>
        <p:nvPicPr>
          <p:cNvPr id="284677" name="Picture 146"/>
          <p:cNvPicPr>
            <a:picLocks noChangeArrowheads="1"/>
          </p:cNvPicPr>
          <p:nvPr/>
        </p:nvPicPr>
        <p:blipFill>
          <a:blip r:embed="rId4"/>
          <a:srcRect/>
          <a:stretch>
            <a:fillRect/>
          </a:stretch>
        </p:blipFill>
        <p:spPr bwMode="auto">
          <a:xfrm>
            <a:off x="1981200" y="3276600"/>
            <a:ext cx="1412875" cy="1055751"/>
          </a:xfrm>
          <a:prstGeom prst="rect">
            <a:avLst/>
          </a:prstGeom>
          <a:noFill/>
        </p:spPr>
      </p:pic>
      <p:pic>
        <p:nvPicPr>
          <p:cNvPr id="284679" name="Picture 147"/>
          <p:cNvPicPr>
            <a:picLocks noChangeArrowheads="1"/>
          </p:cNvPicPr>
          <p:nvPr/>
        </p:nvPicPr>
        <p:blipFill>
          <a:blip r:embed="rId5"/>
          <a:srcRect/>
          <a:stretch>
            <a:fillRect/>
          </a:stretch>
        </p:blipFill>
        <p:spPr bwMode="auto">
          <a:xfrm>
            <a:off x="472440" y="3276600"/>
            <a:ext cx="1407621" cy="1055752"/>
          </a:xfrm>
          <a:prstGeom prst="rect">
            <a:avLst/>
          </a:prstGeom>
          <a:noFill/>
        </p:spPr>
      </p:pic>
      <p:pic>
        <p:nvPicPr>
          <p:cNvPr id="284678" name="Picture 145"/>
          <p:cNvPicPr>
            <a:picLocks noChangeArrowheads="1"/>
          </p:cNvPicPr>
          <p:nvPr/>
        </p:nvPicPr>
        <p:blipFill>
          <a:blip r:embed="rId6"/>
          <a:srcRect/>
          <a:stretch>
            <a:fillRect/>
          </a:stretch>
        </p:blipFill>
        <p:spPr bwMode="auto">
          <a:xfrm>
            <a:off x="1981200" y="4450795"/>
            <a:ext cx="1412875" cy="1058141"/>
          </a:xfrm>
          <a:prstGeom prst="rect">
            <a:avLst/>
          </a:prstGeom>
          <a:noFill/>
        </p:spPr>
      </p:pic>
      <p:pic>
        <p:nvPicPr>
          <p:cNvPr id="284680" name="Picture 173"/>
          <p:cNvPicPr>
            <a:picLocks noChangeArrowheads="1"/>
          </p:cNvPicPr>
          <p:nvPr/>
        </p:nvPicPr>
        <p:blipFill>
          <a:blip r:embed="rId7"/>
          <a:srcRect/>
          <a:stretch>
            <a:fillRect/>
          </a:stretch>
        </p:blipFill>
        <p:spPr bwMode="auto">
          <a:xfrm>
            <a:off x="472440" y="4446891"/>
            <a:ext cx="1412875" cy="1061797"/>
          </a:xfrm>
          <a:prstGeom prst="rect">
            <a:avLst/>
          </a:prstGeom>
          <a:noFill/>
        </p:spPr>
      </p:pic>
      <p:pic>
        <p:nvPicPr>
          <p:cNvPr id="9" name="Picture 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0446" y="3507529"/>
            <a:ext cx="952458" cy="939362"/>
          </a:xfrm>
          <a:prstGeom prst="rect">
            <a:avLst/>
          </a:prstGeom>
          <a:solidFill>
            <a:srgbClr val="FFFFFF"/>
          </a:solidFill>
        </p:spPr>
      </p:pic>
    </p:spTree>
    <p:extLst>
      <p:ext uri="{BB962C8B-B14F-4D97-AF65-F5344CB8AC3E}">
        <p14:creationId xmlns:p14="http://schemas.microsoft.com/office/powerpoint/2010/main" val="1862338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8346</TotalTime>
  <Words>2850</Words>
  <Application>Microsoft Macintosh PowerPoint</Application>
  <PresentationFormat>On-screen Show (4:3)</PresentationFormat>
  <Paragraphs>322</Paragraphs>
  <Slides>27</Slides>
  <Notes>16</Notes>
  <HiddenSlides>2</HiddenSlides>
  <MMClips>1</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Pointing Problems</vt:lpstr>
      <vt:lpstr>Large Real World Datasets</vt:lpstr>
      <vt:lpstr>PowerPoint Presentation</vt:lpstr>
      <vt:lpstr>Our iterative process</vt:lpstr>
      <vt:lpstr>Our iterative process</vt:lpstr>
      <vt:lpstr>Our iterative process</vt:lpstr>
      <vt:lpstr>Our iterative process</vt:lpstr>
      <vt:lpstr>Human Issues in Data Collection</vt:lpstr>
      <vt:lpstr>PowerPoint Presentation</vt:lpstr>
      <vt:lpstr>PowerPoint Presentation</vt:lpstr>
      <vt:lpstr>A first look at the data</vt:lpstr>
      <vt:lpstr>Four C’s of Data Quality</vt:lpstr>
      <vt:lpstr>Original Text Log Files</vt:lpstr>
      <vt:lpstr>Data Tables </vt:lpstr>
      <vt:lpstr>PowerPoint Presentation</vt:lpstr>
      <vt:lpstr>PowerPoint Presentation</vt:lpstr>
      <vt:lpstr>Draw from many sources</vt:lpstr>
      <vt:lpstr>PowerPoint Presentation</vt:lpstr>
      <vt:lpstr>Our iterative process</vt:lpstr>
      <vt:lpstr>Our iterative process</vt:lpstr>
      <vt:lpstr>Characterizing Performance: Slipping</vt:lpstr>
      <vt:lpstr>Characterizing Performance: Throughput</vt:lpstr>
      <vt:lpstr>Detecting Pointing Problems</vt:lpstr>
      <vt:lpstr>Level 2: Windowed Results</vt:lpstr>
      <vt:lpstr>User Error: Helping People with Motor Impairments</vt:lpstr>
      <vt:lpstr>User Error: Helping People with Motor Impairments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287</cp:revision>
  <dcterms:created xsi:type="dcterms:W3CDTF">2013-10-07T16:54:34Z</dcterms:created>
  <dcterms:modified xsi:type="dcterms:W3CDTF">2014-06-24T14:39:54Z</dcterms:modified>
</cp:coreProperties>
</file>